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8.jpg" ContentType="image/jpg"/>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391" r:id="rId5"/>
    <p:sldId id="397" r:id="rId6"/>
    <p:sldId id="399" r:id="rId7"/>
    <p:sldId id="400" r:id="rId8"/>
    <p:sldId id="401" r:id="rId9"/>
    <p:sldId id="402" r:id="rId10"/>
    <p:sldId id="419" r:id="rId11"/>
    <p:sldId id="410" r:id="rId12"/>
    <p:sldId id="411" r:id="rId13"/>
    <p:sldId id="412" r:id="rId14"/>
    <p:sldId id="414" r:id="rId15"/>
    <p:sldId id="415" r:id="rId16"/>
    <p:sldId id="416" r:id="rId17"/>
    <p:sldId id="436" r:id="rId18"/>
    <p:sldId id="417" r:id="rId19"/>
    <p:sldId id="418" r:id="rId20"/>
    <p:sldId id="393" r:id="rId21"/>
    <p:sldId id="395" r:id="rId22"/>
    <p:sldId id="413" r:id="rId23"/>
    <p:sldId id="390" r:id="rId24"/>
    <p:sldId id="388" r:id="rId25"/>
    <p:sldId id="420" r:id="rId26"/>
    <p:sldId id="403" r:id="rId27"/>
    <p:sldId id="404" r:id="rId28"/>
    <p:sldId id="405" r:id="rId29"/>
    <p:sldId id="406" r:id="rId30"/>
    <p:sldId id="407" r:id="rId31"/>
    <p:sldId id="408" r:id="rId32"/>
    <p:sldId id="409" r:id="rId33"/>
    <p:sldId id="425" r:id="rId34"/>
    <p:sldId id="424" r:id="rId35"/>
    <p:sldId id="433" r:id="rId36"/>
    <p:sldId id="431" r:id="rId37"/>
    <p:sldId id="421" r:id="rId38"/>
    <p:sldId id="426" r:id="rId39"/>
    <p:sldId id="427" r:id="rId40"/>
    <p:sldId id="428" r:id="rId41"/>
    <p:sldId id="429" r:id="rId42"/>
    <p:sldId id="430" r:id="rId43"/>
  </p:sldIdLst>
  <p:sldSz cx="9144000" cy="5143500" type="screen16x9"/>
  <p:notesSz cx="6858000" cy="9144000"/>
  <p:defaultText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
          <p15:clr>
            <a:srgbClr val="A4A3A4"/>
          </p15:clr>
        </p15:guide>
        <p15:guide id="2" orient="horz" pos="1583">
          <p15:clr>
            <a:srgbClr val="A4A3A4"/>
          </p15:clr>
        </p15:guide>
        <p15:guide id="3" orient="horz" pos="3154">
          <p15:clr>
            <a:srgbClr val="A4A3A4"/>
          </p15:clr>
        </p15:guide>
        <p15:guide id="4" orient="horz" pos="2726">
          <p15:clr>
            <a:srgbClr val="A4A3A4"/>
          </p15:clr>
        </p15:guide>
        <p15:guide id="5" orient="horz" pos="3013">
          <p15:clr>
            <a:srgbClr val="A4A3A4"/>
          </p15:clr>
        </p15:guide>
        <p15:guide id="6" orient="horz" pos="2876">
          <p15:clr>
            <a:srgbClr val="A4A3A4"/>
          </p15:clr>
        </p15:guide>
        <p15:guide id="7" orient="horz" pos="225">
          <p15:clr>
            <a:srgbClr val="A4A3A4"/>
          </p15:clr>
        </p15:guide>
        <p15:guide id="8" orient="horz" pos="371">
          <p15:clr>
            <a:srgbClr val="A4A3A4"/>
          </p15:clr>
        </p15:guide>
        <p15:guide id="9" orient="horz" pos="948">
          <p15:clr>
            <a:srgbClr val="A4A3A4"/>
          </p15:clr>
        </p15:guide>
        <p15:guide id="10" orient="horz" pos="516">
          <p15:clr>
            <a:srgbClr val="A4A3A4"/>
          </p15:clr>
        </p15:guide>
        <p15:guide id="11" orient="horz" pos="2580">
          <p15:clr>
            <a:srgbClr val="A4A3A4"/>
          </p15:clr>
        </p15:guide>
        <p15:guide id="12" orient="horz" pos="2436">
          <p15:clr>
            <a:srgbClr val="A4A3A4"/>
          </p15:clr>
        </p15:guide>
        <p15:guide id="13" orient="horz" pos="2292">
          <p15:clr>
            <a:srgbClr val="A4A3A4"/>
          </p15:clr>
        </p15:guide>
        <p15:guide id="14" orient="horz" pos="2148">
          <p15:clr>
            <a:srgbClr val="A4A3A4"/>
          </p15:clr>
        </p15:guide>
        <p15:guide id="15" orient="horz" pos="1140">
          <p15:clr>
            <a:srgbClr val="A4A3A4"/>
          </p15:clr>
        </p15:guide>
        <p15:guide id="16" orient="horz" pos="660">
          <p15:clr>
            <a:srgbClr val="A4A3A4"/>
          </p15:clr>
        </p15:guide>
        <p15:guide id="17" orient="horz" pos="804">
          <p15:clr>
            <a:srgbClr val="A4A3A4"/>
          </p15:clr>
        </p15:guide>
        <p15:guide id="18" orient="horz" pos="1860">
          <p15:clr>
            <a:srgbClr val="A4A3A4"/>
          </p15:clr>
        </p15:guide>
        <p15:guide id="19" pos="285">
          <p15:clr>
            <a:srgbClr val="A4A3A4"/>
          </p15:clr>
        </p15:guide>
        <p15:guide id="20" pos="66">
          <p15:clr>
            <a:srgbClr val="A4A3A4"/>
          </p15:clr>
        </p15:guide>
        <p15:guide id="21" pos="1868">
          <p15:clr>
            <a:srgbClr val="A4A3A4"/>
          </p15:clr>
        </p15:guide>
        <p15:guide id="22" pos="738">
          <p15:clr>
            <a:srgbClr val="A4A3A4"/>
          </p15:clr>
        </p15:guide>
        <p15:guide id="23" pos="1190">
          <p15:clr>
            <a:srgbClr val="A4A3A4"/>
          </p15:clr>
        </p15:guide>
        <p15:guide id="24" pos="511">
          <p15:clr>
            <a:srgbClr val="A4A3A4"/>
          </p15:clr>
        </p15:guide>
        <p15:guide id="25" pos="964">
          <p15:clr>
            <a:srgbClr val="A4A3A4"/>
          </p15:clr>
        </p15:guide>
        <p15:guide id="26" pos="1416">
          <p15:clr>
            <a:srgbClr val="A4A3A4"/>
          </p15:clr>
        </p15:guide>
        <p15:guide id="27" pos="5013">
          <p15:clr>
            <a:srgbClr val="A4A3A4"/>
          </p15:clr>
        </p15:guide>
        <p15:guide id="28" pos="5691">
          <p15:clr>
            <a:srgbClr val="A4A3A4"/>
          </p15:clr>
        </p15:guide>
        <p15:guide id="29" pos="5465">
          <p15:clr>
            <a:srgbClr val="A4A3A4"/>
          </p15:clr>
        </p15:guide>
        <p15:guide id="30" pos="4342">
          <p15:clr>
            <a:srgbClr val="A4A3A4"/>
          </p15:clr>
        </p15:guide>
        <p15:guide id="31" pos="3889">
          <p15:clr>
            <a:srgbClr val="A4A3A4"/>
          </p15:clr>
        </p15:guide>
        <p15:guide id="32" pos="3437">
          <p15:clr>
            <a:srgbClr val="A4A3A4"/>
          </p15:clr>
        </p15:guide>
        <p15:guide id="33" pos="2992">
          <p15:clr>
            <a:srgbClr val="A4A3A4"/>
          </p15:clr>
        </p15:guide>
        <p15:guide id="34" pos="2539">
          <p15:clr>
            <a:srgbClr val="A4A3A4"/>
          </p15:clr>
        </p15:guide>
        <p15:guide id="35" pos="2765">
          <p15:clr>
            <a:srgbClr val="A4A3A4"/>
          </p15:clr>
        </p15:guide>
        <p15:guide id="36" pos="1642">
          <p15:clr>
            <a:srgbClr val="A4A3A4"/>
          </p15:clr>
        </p15:guide>
        <p15:guide id="37" pos="4794">
          <p15:clr>
            <a:srgbClr val="A4A3A4"/>
          </p15:clr>
        </p15:guide>
        <p15:guide id="38" pos="5239">
          <p15:clr>
            <a:srgbClr val="A4A3A4"/>
          </p15:clr>
        </p15:guide>
        <p15:guide id="39" pos="2094">
          <p15:clr>
            <a:srgbClr val="A4A3A4"/>
          </p15:clr>
        </p15:guide>
        <p15:guide id="40" pos="23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6BC"/>
    <a:srgbClr val="81318E"/>
    <a:srgbClr val="242424"/>
    <a:srgbClr val="8ECEEE"/>
    <a:srgbClr val="219CD7"/>
    <a:srgbClr val="00C4B3"/>
    <a:srgbClr val="005852"/>
    <a:srgbClr val="C62717"/>
    <a:srgbClr val="00AEEF"/>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5" autoAdjust="0"/>
    <p:restoredTop sz="94162" autoAdjust="0"/>
  </p:normalViewPr>
  <p:slideViewPr>
    <p:cSldViewPr snapToGrid="0" snapToObjects="1">
      <p:cViewPr varScale="1">
        <p:scale>
          <a:sx n="110" d="100"/>
          <a:sy n="110" d="100"/>
        </p:scale>
        <p:origin x="173" y="77"/>
      </p:cViewPr>
      <p:guideLst>
        <p:guide orient="horz" pos="88"/>
        <p:guide orient="horz" pos="1583"/>
        <p:guide orient="horz" pos="3154"/>
        <p:guide orient="horz" pos="2726"/>
        <p:guide orient="horz" pos="3013"/>
        <p:guide orient="horz" pos="2876"/>
        <p:guide orient="horz" pos="225"/>
        <p:guide orient="horz" pos="371"/>
        <p:guide orient="horz" pos="948"/>
        <p:guide orient="horz" pos="516"/>
        <p:guide orient="horz" pos="2580"/>
        <p:guide orient="horz" pos="2436"/>
        <p:guide orient="horz" pos="2292"/>
        <p:guide orient="horz" pos="2148"/>
        <p:guide orient="horz" pos="1140"/>
        <p:guide orient="horz" pos="660"/>
        <p:guide orient="horz" pos="804"/>
        <p:guide orient="horz" pos="1860"/>
        <p:guide pos="285"/>
        <p:guide pos="66"/>
        <p:guide pos="1868"/>
        <p:guide pos="738"/>
        <p:guide pos="1190"/>
        <p:guide pos="511"/>
        <p:guide pos="964"/>
        <p:guide pos="1416"/>
        <p:guide pos="5013"/>
        <p:guide pos="5691"/>
        <p:guide pos="5465"/>
        <p:guide pos="4342"/>
        <p:guide pos="3889"/>
        <p:guide pos="3437"/>
        <p:guide pos="2992"/>
        <p:guide pos="2539"/>
        <p:guide pos="2765"/>
        <p:guide pos="1642"/>
        <p:guide pos="4794"/>
        <p:guide pos="5239"/>
        <p:guide pos="2094"/>
        <p:guide pos="23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3322"/>
    </p:cViewPr>
  </p:sorterViewPr>
  <p:notesViewPr>
    <p:cSldViewPr snapToGrid="0">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iagrams/_rels/data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4" Type="http://schemas.openxmlformats.org/officeDocument/2006/relationships/image" Target="../media/image85.png"/></Relationships>
</file>

<file path=ppt/diagrams/_rels/data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 Id="rId4" Type="http://schemas.openxmlformats.org/officeDocument/2006/relationships/image" Target="../media/image8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4" Type="http://schemas.openxmlformats.org/officeDocument/2006/relationships/image" Target="../media/image8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 Id="rId4"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CCD7B-6659-4338-AC4E-C95FDEC00AC7}"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E235407B-313A-4155-B3B9-110B5F4C668C}">
      <dgm:prSet custT="1"/>
      <dgm:spPr>
        <a:solidFill>
          <a:schemeClr val="accent6">
            <a:lumMod val="50000"/>
          </a:schemeClr>
        </a:solidFill>
      </dgm:spPr>
      <dgm:t>
        <a:bodyPr/>
        <a:lstStyle/>
        <a:p>
          <a:r>
            <a:rPr lang="en-US" sz="1400" b="1" dirty="0"/>
            <a:t>Paradigm Shift</a:t>
          </a:r>
        </a:p>
      </dgm:t>
    </dgm:pt>
    <dgm:pt modelId="{9B467F14-DD07-43CE-8FB4-FA5CEB55E0C7}" type="parTrans" cxnId="{6F316B53-C53E-466C-973E-41437725A104}">
      <dgm:prSet/>
      <dgm:spPr/>
      <dgm:t>
        <a:bodyPr/>
        <a:lstStyle/>
        <a:p>
          <a:endParaRPr lang="en-US" sz="2800"/>
        </a:p>
      </dgm:t>
    </dgm:pt>
    <dgm:pt modelId="{005A3ABC-ADAF-4D83-BA63-4D8D28B39119}" type="sibTrans" cxnId="{6F316B53-C53E-466C-973E-41437725A104}">
      <dgm:prSet/>
      <dgm:spPr/>
      <dgm:t>
        <a:bodyPr/>
        <a:lstStyle/>
        <a:p>
          <a:endParaRPr lang="en-US" sz="2800"/>
        </a:p>
      </dgm:t>
    </dgm:pt>
    <dgm:pt modelId="{BBF87074-A289-4812-9886-311C3279EF23}">
      <dgm:prSet custT="1"/>
      <dgm:spPr>
        <a:solidFill>
          <a:schemeClr val="accent4">
            <a:lumMod val="50000"/>
          </a:schemeClr>
        </a:solidFill>
      </dgm:spPr>
      <dgm:t>
        <a:bodyPr/>
        <a:lstStyle/>
        <a:p>
          <a:r>
            <a:rPr lang="en-US" sz="900" dirty="0"/>
            <a:t>From technology focused teams to cross-functional, autonomous teams</a:t>
          </a:r>
        </a:p>
      </dgm:t>
    </dgm:pt>
    <dgm:pt modelId="{6CDD7FEA-A42F-4639-9EE9-ECB1712CCF82}" type="parTrans" cxnId="{064AE739-A2D7-4EA7-BB94-998831E92896}">
      <dgm:prSet/>
      <dgm:spPr/>
      <dgm:t>
        <a:bodyPr/>
        <a:lstStyle/>
        <a:p>
          <a:endParaRPr lang="en-US" sz="2800"/>
        </a:p>
      </dgm:t>
    </dgm:pt>
    <dgm:pt modelId="{6D4B0C91-1664-4E6F-B959-21E9B6CF071E}" type="sibTrans" cxnId="{064AE739-A2D7-4EA7-BB94-998831E92896}">
      <dgm:prSet/>
      <dgm:spPr/>
      <dgm:t>
        <a:bodyPr/>
        <a:lstStyle/>
        <a:p>
          <a:endParaRPr lang="en-US" sz="2800"/>
        </a:p>
      </dgm:t>
    </dgm:pt>
    <dgm:pt modelId="{EE99E92A-9D53-4DEB-9ABB-1B5171BB40F1}">
      <dgm:prSet custT="1"/>
      <dgm:spPr>
        <a:solidFill>
          <a:schemeClr val="tx2">
            <a:lumMod val="50000"/>
          </a:schemeClr>
        </a:solidFill>
      </dgm:spPr>
      <dgm:t>
        <a:bodyPr/>
        <a:lstStyle/>
        <a:p>
          <a:r>
            <a:rPr lang="en-US" sz="900" dirty="0"/>
            <a:t>The team manages complete lifecycle, including QA, deployment, runtime, and support</a:t>
          </a:r>
        </a:p>
      </dgm:t>
    </dgm:pt>
    <dgm:pt modelId="{65CAB09C-4643-4937-94AF-D5227E058D75}" type="parTrans" cxnId="{AA3EB795-FC09-482B-AAB3-B2E1197B17B9}">
      <dgm:prSet/>
      <dgm:spPr/>
      <dgm:t>
        <a:bodyPr/>
        <a:lstStyle/>
        <a:p>
          <a:endParaRPr lang="en-US" sz="2800"/>
        </a:p>
      </dgm:t>
    </dgm:pt>
    <dgm:pt modelId="{3032DC24-1EF7-4F09-9B09-7AA47589F770}" type="sibTrans" cxnId="{AA3EB795-FC09-482B-AAB3-B2E1197B17B9}">
      <dgm:prSet/>
      <dgm:spPr/>
      <dgm:t>
        <a:bodyPr/>
        <a:lstStyle/>
        <a:p>
          <a:endParaRPr lang="en-US" sz="2800"/>
        </a:p>
      </dgm:t>
    </dgm:pt>
    <dgm:pt modelId="{C0AB347B-29A4-420E-AE65-6F7914104768}">
      <dgm:prSet custT="1"/>
      <dgm:spPr>
        <a:solidFill>
          <a:schemeClr val="accent1">
            <a:lumMod val="50000"/>
          </a:schemeClr>
        </a:solidFill>
      </dgm:spPr>
      <dgm:t>
        <a:bodyPr/>
        <a:lstStyle/>
        <a:p>
          <a:r>
            <a:rPr lang="en-US" sz="900" dirty="0"/>
            <a:t>The team decides technologies, releases etc.</a:t>
          </a:r>
        </a:p>
      </dgm:t>
    </dgm:pt>
    <dgm:pt modelId="{C342961E-A813-4850-838B-4B2699665F77}" type="parTrans" cxnId="{B405E1BF-562A-4320-B260-D611D58A5AFD}">
      <dgm:prSet/>
      <dgm:spPr/>
      <dgm:t>
        <a:bodyPr/>
        <a:lstStyle/>
        <a:p>
          <a:endParaRPr lang="en-US" sz="2800"/>
        </a:p>
      </dgm:t>
    </dgm:pt>
    <dgm:pt modelId="{12CD0D7C-32B7-4E0E-A328-6A135BF54F7D}" type="sibTrans" cxnId="{B405E1BF-562A-4320-B260-D611D58A5AFD}">
      <dgm:prSet/>
      <dgm:spPr/>
      <dgm:t>
        <a:bodyPr/>
        <a:lstStyle/>
        <a:p>
          <a:endParaRPr lang="en-US" sz="2800"/>
        </a:p>
      </dgm:t>
    </dgm:pt>
    <dgm:pt modelId="{EF9AE646-6848-4AAB-99AA-E435770E614C}">
      <dgm:prSet custT="1"/>
      <dgm:spPr>
        <a:solidFill>
          <a:srgbClr val="2076BC"/>
        </a:solidFill>
      </dgm:spPr>
      <dgm:t>
        <a:bodyPr/>
        <a:lstStyle/>
        <a:p>
          <a:r>
            <a:rPr lang="en-US" sz="900"/>
            <a:t>Significant Operations involved</a:t>
          </a:r>
          <a:endParaRPr lang="en-US" sz="900" dirty="0"/>
        </a:p>
      </dgm:t>
    </dgm:pt>
    <dgm:pt modelId="{9497516F-79BC-493A-883A-1CFEF5B7EC4D}" type="parTrans" cxnId="{A1FF702B-5675-487F-A3F4-FEB74507B635}">
      <dgm:prSet/>
      <dgm:spPr/>
      <dgm:t>
        <a:bodyPr/>
        <a:lstStyle/>
        <a:p>
          <a:endParaRPr lang="en-US" sz="2800"/>
        </a:p>
      </dgm:t>
    </dgm:pt>
    <dgm:pt modelId="{F1238691-4048-48F7-AA7E-B04B831DA379}" type="sibTrans" cxnId="{A1FF702B-5675-487F-A3F4-FEB74507B635}">
      <dgm:prSet/>
      <dgm:spPr/>
      <dgm:t>
        <a:bodyPr/>
        <a:lstStyle/>
        <a:p>
          <a:endParaRPr lang="en-US" sz="2800"/>
        </a:p>
      </dgm:t>
    </dgm:pt>
    <dgm:pt modelId="{A69E7117-3F39-43C9-A397-1F0E6B0D220A}">
      <dgm:prSet custT="1"/>
      <dgm:spPr>
        <a:solidFill>
          <a:srgbClr val="002060"/>
        </a:solidFill>
      </dgm:spPr>
      <dgm:t>
        <a:bodyPr/>
        <a:lstStyle/>
        <a:p>
          <a:r>
            <a:rPr lang="en-US" sz="900" dirty="0"/>
            <a:t>A radical departure from traditional monolithic applications</a:t>
          </a:r>
        </a:p>
      </dgm:t>
    </dgm:pt>
    <dgm:pt modelId="{E87F57FD-BE23-4187-AEBF-5876BF61F619}" type="parTrans" cxnId="{BA80EC0A-127B-438D-A709-4B8A93BD57A6}">
      <dgm:prSet/>
      <dgm:spPr/>
      <dgm:t>
        <a:bodyPr/>
        <a:lstStyle/>
        <a:p>
          <a:endParaRPr lang="en-US" sz="2800"/>
        </a:p>
      </dgm:t>
    </dgm:pt>
    <dgm:pt modelId="{8B070A49-C81B-432A-B6BA-5A7629E51C46}" type="sibTrans" cxnId="{BA80EC0A-127B-438D-A709-4B8A93BD57A6}">
      <dgm:prSet/>
      <dgm:spPr/>
      <dgm:t>
        <a:bodyPr/>
        <a:lstStyle/>
        <a:p>
          <a:endParaRPr lang="en-US" sz="2800"/>
        </a:p>
      </dgm:t>
    </dgm:pt>
    <dgm:pt modelId="{08F9C36D-68BA-4EB0-AF11-2CEC3CA0EE05}">
      <dgm:prSet custT="1"/>
      <dgm:spPr>
        <a:solidFill>
          <a:srgbClr val="81318E"/>
        </a:solidFill>
      </dgm:spPr>
      <dgm:t>
        <a:bodyPr/>
        <a:lstStyle/>
        <a:p>
          <a:r>
            <a:rPr lang="en-US" sz="900" dirty="0"/>
            <a:t>Insist on standards of excellence but not how it’s done</a:t>
          </a:r>
        </a:p>
      </dgm:t>
    </dgm:pt>
    <dgm:pt modelId="{9B07EEEB-92ED-4903-A9FE-3676010BCC55}" type="parTrans" cxnId="{79B62A85-85F2-45BF-8990-F1E904E7F3F2}">
      <dgm:prSet/>
      <dgm:spPr/>
      <dgm:t>
        <a:bodyPr/>
        <a:lstStyle/>
        <a:p>
          <a:endParaRPr lang="en-US" sz="2800"/>
        </a:p>
      </dgm:t>
    </dgm:pt>
    <dgm:pt modelId="{55DF7E89-176C-4BC9-B56F-0D523DDF6742}" type="sibTrans" cxnId="{79B62A85-85F2-45BF-8990-F1E904E7F3F2}">
      <dgm:prSet/>
      <dgm:spPr/>
      <dgm:t>
        <a:bodyPr/>
        <a:lstStyle/>
        <a:p>
          <a:endParaRPr lang="en-US" sz="2800"/>
        </a:p>
      </dgm:t>
    </dgm:pt>
    <dgm:pt modelId="{0A104EFB-51C8-475E-9B62-AB27E5D733A5}" type="pres">
      <dgm:prSet presAssocID="{726CCD7B-6659-4338-AC4E-C95FDEC00AC7}" presName="Name0" presStyleCnt="0">
        <dgm:presLayoutVars>
          <dgm:chMax val="1"/>
          <dgm:chPref val="1"/>
          <dgm:dir/>
          <dgm:animOne val="branch"/>
          <dgm:animLvl val="lvl"/>
        </dgm:presLayoutVars>
      </dgm:prSet>
      <dgm:spPr/>
    </dgm:pt>
    <dgm:pt modelId="{42D0C946-8CEC-415E-AA60-3C52B95A8971}" type="pres">
      <dgm:prSet presAssocID="{E235407B-313A-4155-B3B9-110B5F4C668C}" presName="Parent" presStyleLbl="node0" presStyleIdx="0" presStyleCnt="1">
        <dgm:presLayoutVars>
          <dgm:chMax val="6"/>
          <dgm:chPref val="6"/>
        </dgm:presLayoutVars>
      </dgm:prSet>
      <dgm:spPr/>
    </dgm:pt>
    <dgm:pt modelId="{08131EB6-FB28-45AA-ACF9-4F1118ABA370}" type="pres">
      <dgm:prSet presAssocID="{BBF87074-A289-4812-9886-311C3279EF23}" presName="Accent1" presStyleCnt="0"/>
      <dgm:spPr/>
    </dgm:pt>
    <dgm:pt modelId="{F63FE41B-03B7-4D0D-B743-638DD6086DFA}" type="pres">
      <dgm:prSet presAssocID="{BBF87074-A289-4812-9886-311C3279EF23}" presName="Accent" presStyleLbl="bgShp" presStyleIdx="0" presStyleCnt="6"/>
      <dgm:spPr/>
    </dgm:pt>
    <dgm:pt modelId="{71CF1876-3187-46F2-8557-2EAFB2369AD2}" type="pres">
      <dgm:prSet presAssocID="{BBF87074-A289-4812-9886-311C3279EF23}" presName="Child1" presStyleLbl="node1" presStyleIdx="0" presStyleCnt="6">
        <dgm:presLayoutVars>
          <dgm:chMax val="0"/>
          <dgm:chPref val="0"/>
          <dgm:bulletEnabled val="1"/>
        </dgm:presLayoutVars>
      </dgm:prSet>
      <dgm:spPr/>
    </dgm:pt>
    <dgm:pt modelId="{76650AD7-9E71-4128-AB26-A57DC3ADA60C}" type="pres">
      <dgm:prSet presAssocID="{EE99E92A-9D53-4DEB-9ABB-1B5171BB40F1}" presName="Accent2" presStyleCnt="0"/>
      <dgm:spPr/>
    </dgm:pt>
    <dgm:pt modelId="{7EF608DA-0F63-4244-B97F-686EDAB3E749}" type="pres">
      <dgm:prSet presAssocID="{EE99E92A-9D53-4DEB-9ABB-1B5171BB40F1}" presName="Accent" presStyleLbl="bgShp" presStyleIdx="1" presStyleCnt="6" custAng="1790554" custScaleX="8339"/>
      <dgm:spPr/>
    </dgm:pt>
    <dgm:pt modelId="{71F0B778-1D56-496F-9188-9145676DFB90}" type="pres">
      <dgm:prSet presAssocID="{EE99E92A-9D53-4DEB-9ABB-1B5171BB40F1}" presName="Child2" presStyleLbl="node1" presStyleIdx="1" presStyleCnt="6">
        <dgm:presLayoutVars>
          <dgm:chMax val="0"/>
          <dgm:chPref val="0"/>
          <dgm:bulletEnabled val="1"/>
        </dgm:presLayoutVars>
      </dgm:prSet>
      <dgm:spPr/>
    </dgm:pt>
    <dgm:pt modelId="{C74CDB95-4F2C-40BF-812B-6310380E9BAB}" type="pres">
      <dgm:prSet presAssocID="{C0AB347B-29A4-420E-AE65-6F7914104768}" presName="Accent3" presStyleCnt="0"/>
      <dgm:spPr/>
    </dgm:pt>
    <dgm:pt modelId="{C6B79A8C-753F-4311-9926-30A77CFAFB20}" type="pres">
      <dgm:prSet presAssocID="{C0AB347B-29A4-420E-AE65-6F7914104768}" presName="Accent" presStyleLbl="bgShp" presStyleIdx="2" presStyleCnt="6" custFlipVert="1" custScaleX="73569" custScaleY="9678"/>
      <dgm:spPr/>
    </dgm:pt>
    <dgm:pt modelId="{1C75D808-8B52-4173-9770-7A856E5B6EC1}" type="pres">
      <dgm:prSet presAssocID="{C0AB347B-29A4-420E-AE65-6F7914104768}" presName="Child3" presStyleLbl="node1" presStyleIdx="2" presStyleCnt="6">
        <dgm:presLayoutVars>
          <dgm:chMax val="0"/>
          <dgm:chPref val="0"/>
          <dgm:bulletEnabled val="1"/>
        </dgm:presLayoutVars>
      </dgm:prSet>
      <dgm:spPr/>
    </dgm:pt>
    <dgm:pt modelId="{AF96FBC4-F121-4DD5-99F3-4318F8331724}" type="pres">
      <dgm:prSet presAssocID="{08F9C36D-68BA-4EB0-AF11-2CEC3CA0EE05}" presName="Accent4" presStyleCnt="0"/>
      <dgm:spPr/>
    </dgm:pt>
    <dgm:pt modelId="{2BC375A8-BFE3-4BE5-ADA8-56CBF269496F}" type="pres">
      <dgm:prSet presAssocID="{08F9C36D-68BA-4EB0-AF11-2CEC3CA0EE05}" presName="Accent" presStyleLbl="bgShp" presStyleIdx="3" presStyleCnt="6" custAng="1771153" custFlipHor="1" custScaleX="8339"/>
      <dgm:spPr/>
    </dgm:pt>
    <dgm:pt modelId="{3C7ABCF5-018B-416F-89D6-A71A380592ED}" type="pres">
      <dgm:prSet presAssocID="{08F9C36D-68BA-4EB0-AF11-2CEC3CA0EE05}" presName="Child4" presStyleLbl="node1" presStyleIdx="3" presStyleCnt="6">
        <dgm:presLayoutVars>
          <dgm:chMax val="0"/>
          <dgm:chPref val="0"/>
          <dgm:bulletEnabled val="1"/>
        </dgm:presLayoutVars>
      </dgm:prSet>
      <dgm:spPr/>
    </dgm:pt>
    <dgm:pt modelId="{376BBA5B-B317-4A96-BF56-5A7E761375E9}" type="pres">
      <dgm:prSet presAssocID="{EF9AE646-6848-4AAB-99AA-E435770E614C}" presName="Accent5" presStyleCnt="0"/>
      <dgm:spPr/>
    </dgm:pt>
    <dgm:pt modelId="{31F24C69-3004-4992-82E6-D04B8A41BD84}" type="pres">
      <dgm:prSet presAssocID="{EF9AE646-6848-4AAB-99AA-E435770E614C}" presName="Accent" presStyleLbl="bgShp" presStyleIdx="4" presStyleCnt="6" custAng="20040602" custFlipHor="1" custScaleX="8339" custLinFactNeighborX="3789" custLinFactNeighborY="2932"/>
      <dgm:spPr/>
    </dgm:pt>
    <dgm:pt modelId="{451704B8-60F7-4F6E-B89F-B0D7E50789B5}" type="pres">
      <dgm:prSet presAssocID="{EF9AE646-6848-4AAB-99AA-E435770E614C}" presName="Child5" presStyleLbl="node1" presStyleIdx="4" presStyleCnt="6">
        <dgm:presLayoutVars>
          <dgm:chMax val="0"/>
          <dgm:chPref val="0"/>
          <dgm:bulletEnabled val="1"/>
        </dgm:presLayoutVars>
      </dgm:prSet>
      <dgm:spPr/>
    </dgm:pt>
    <dgm:pt modelId="{4BCA2751-36BC-4C21-96A0-84CDB814ED51}" type="pres">
      <dgm:prSet presAssocID="{A69E7117-3F39-43C9-A397-1F0E6B0D220A}" presName="Accent6" presStyleCnt="0"/>
      <dgm:spPr/>
    </dgm:pt>
    <dgm:pt modelId="{22DCB3CB-5F38-407F-BB86-BEA11F63DEB0}" type="pres">
      <dgm:prSet presAssocID="{A69E7117-3F39-43C9-A397-1F0E6B0D220A}" presName="Accent" presStyleLbl="bgShp" presStyleIdx="5" presStyleCnt="6" custFlipVert="1" custScaleY="9678"/>
      <dgm:spPr/>
    </dgm:pt>
    <dgm:pt modelId="{2650315E-3580-4D68-95D2-71554FA4AE75}" type="pres">
      <dgm:prSet presAssocID="{A69E7117-3F39-43C9-A397-1F0E6B0D220A}" presName="Child6" presStyleLbl="node1" presStyleIdx="5" presStyleCnt="6">
        <dgm:presLayoutVars>
          <dgm:chMax val="0"/>
          <dgm:chPref val="0"/>
          <dgm:bulletEnabled val="1"/>
        </dgm:presLayoutVars>
      </dgm:prSet>
      <dgm:spPr/>
    </dgm:pt>
  </dgm:ptLst>
  <dgm:cxnLst>
    <dgm:cxn modelId="{A1FF702B-5675-487F-A3F4-FEB74507B635}" srcId="{E235407B-313A-4155-B3B9-110B5F4C668C}" destId="{EF9AE646-6848-4AAB-99AA-E435770E614C}" srcOrd="4" destOrd="0" parTransId="{9497516F-79BC-493A-883A-1CFEF5B7EC4D}" sibTransId="{F1238691-4048-48F7-AA7E-B04B831DA379}"/>
    <dgm:cxn modelId="{85C38A60-5887-4DEA-A23E-22F2E48E86CF}" type="presOf" srcId="{E235407B-313A-4155-B3B9-110B5F4C668C}" destId="{42D0C946-8CEC-415E-AA60-3C52B95A8971}" srcOrd="0" destOrd="0" presId="urn:microsoft.com/office/officeart/2011/layout/HexagonRadial"/>
    <dgm:cxn modelId="{BE53F151-82D0-48F1-89E3-91C3463CFCC7}" type="presOf" srcId="{726CCD7B-6659-4338-AC4E-C95FDEC00AC7}" destId="{0A104EFB-51C8-475E-9B62-AB27E5D733A5}" srcOrd="0" destOrd="0" presId="urn:microsoft.com/office/officeart/2011/layout/HexagonRadial"/>
    <dgm:cxn modelId="{B405E1BF-562A-4320-B260-D611D58A5AFD}" srcId="{E235407B-313A-4155-B3B9-110B5F4C668C}" destId="{C0AB347B-29A4-420E-AE65-6F7914104768}" srcOrd="2" destOrd="0" parTransId="{C342961E-A813-4850-838B-4B2699665F77}" sibTransId="{12CD0D7C-32B7-4E0E-A328-6A135BF54F7D}"/>
    <dgm:cxn modelId="{AA3EB795-FC09-482B-AAB3-B2E1197B17B9}" srcId="{E235407B-313A-4155-B3B9-110B5F4C668C}" destId="{EE99E92A-9D53-4DEB-9ABB-1B5171BB40F1}" srcOrd="1" destOrd="0" parTransId="{65CAB09C-4643-4937-94AF-D5227E058D75}" sibTransId="{3032DC24-1EF7-4F09-9B09-7AA47589F770}"/>
    <dgm:cxn modelId="{79B62A85-85F2-45BF-8990-F1E904E7F3F2}" srcId="{E235407B-313A-4155-B3B9-110B5F4C668C}" destId="{08F9C36D-68BA-4EB0-AF11-2CEC3CA0EE05}" srcOrd="3" destOrd="0" parTransId="{9B07EEEB-92ED-4903-A9FE-3676010BCC55}" sibTransId="{55DF7E89-176C-4BC9-B56F-0D523DDF6742}"/>
    <dgm:cxn modelId="{BA80EC0A-127B-438D-A709-4B8A93BD57A6}" srcId="{E235407B-313A-4155-B3B9-110B5F4C668C}" destId="{A69E7117-3F39-43C9-A397-1F0E6B0D220A}" srcOrd="5" destOrd="0" parTransId="{E87F57FD-BE23-4187-AEBF-5876BF61F619}" sibTransId="{8B070A49-C81B-432A-B6BA-5A7629E51C46}"/>
    <dgm:cxn modelId="{064AE739-A2D7-4EA7-BB94-998831E92896}" srcId="{E235407B-313A-4155-B3B9-110B5F4C668C}" destId="{BBF87074-A289-4812-9886-311C3279EF23}" srcOrd="0" destOrd="0" parTransId="{6CDD7FEA-A42F-4639-9EE9-ECB1712CCF82}" sibTransId="{6D4B0C91-1664-4E6F-B959-21E9B6CF071E}"/>
    <dgm:cxn modelId="{5424C080-41E4-4970-B7A1-642979C6DEFD}" type="presOf" srcId="{C0AB347B-29A4-420E-AE65-6F7914104768}" destId="{1C75D808-8B52-4173-9770-7A856E5B6EC1}" srcOrd="0" destOrd="0" presId="urn:microsoft.com/office/officeart/2011/layout/HexagonRadial"/>
    <dgm:cxn modelId="{6F316B53-C53E-466C-973E-41437725A104}" srcId="{726CCD7B-6659-4338-AC4E-C95FDEC00AC7}" destId="{E235407B-313A-4155-B3B9-110B5F4C668C}" srcOrd="0" destOrd="0" parTransId="{9B467F14-DD07-43CE-8FB4-FA5CEB55E0C7}" sibTransId="{005A3ABC-ADAF-4D83-BA63-4D8D28B39119}"/>
    <dgm:cxn modelId="{15EB13F3-9843-4F43-985E-6DC0A02688B4}" type="presOf" srcId="{EF9AE646-6848-4AAB-99AA-E435770E614C}" destId="{451704B8-60F7-4F6E-B89F-B0D7E50789B5}" srcOrd="0" destOrd="0" presId="urn:microsoft.com/office/officeart/2011/layout/HexagonRadial"/>
    <dgm:cxn modelId="{E7A0A51B-71F1-46B6-9A6B-9FDADCB1B1B5}" type="presOf" srcId="{EE99E92A-9D53-4DEB-9ABB-1B5171BB40F1}" destId="{71F0B778-1D56-496F-9188-9145676DFB90}" srcOrd="0" destOrd="0" presId="urn:microsoft.com/office/officeart/2011/layout/HexagonRadial"/>
    <dgm:cxn modelId="{B8E1238B-18E1-480A-A812-33FCB6126A5F}" type="presOf" srcId="{A69E7117-3F39-43C9-A397-1F0E6B0D220A}" destId="{2650315E-3580-4D68-95D2-71554FA4AE75}" srcOrd="0" destOrd="0" presId="urn:microsoft.com/office/officeart/2011/layout/HexagonRadial"/>
    <dgm:cxn modelId="{1FB55C71-25CF-4AD9-8406-EFC848A43311}" type="presOf" srcId="{BBF87074-A289-4812-9886-311C3279EF23}" destId="{71CF1876-3187-46F2-8557-2EAFB2369AD2}" srcOrd="0" destOrd="0" presId="urn:microsoft.com/office/officeart/2011/layout/HexagonRadial"/>
    <dgm:cxn modelId="{6BC220C0-C61B-4928-936F-9496312078C9}" type="presOf" srcId="{08F9C36D-68BA-4EB0-AF11-2CEC3CA0EE05}" destId="{3C7ABCF5-018B-416F-89D6-A71A380592ED}" srcOrd="0" destOrd="0" presId="urn:microsoft.com/office/officeart/2011/layout/HexagonRadial"/>
    <dgm:cxn modelId="{EE0C3A38-4042-4213-A278-7AA21BEEB7D3}" type="presParOf" srcId="{0A104EFB-51C8-475E-9B62-AB27E5D733A5}" destId="{42D0C946-8CEC-415E-AA60-3C52B95A8971}" srcOrd="0" destOrd="0" presId="urn:microsoft.com/office/officeart/2011/layout/HexagonRadial"/>
    <dgm:cxn modelId="{58EB7A54-5C61-4F31-80E4-DE6724B6739C}" type="presParOf" srcId="{0A104EFB-51C8-475E-9B62-AB27E5D733A5}" destId="{08131EB6-FB28-45AA-ACF9-4F1118ABA370}" srcOrd="1" destOrd="0" presId="urn:microsoft.com/office/officeart/2011/layout/HexagonRadial"/>
    <dgm:cxn modelId="{77AEEFEA-9EF9-46A2-A033-9E0ECB297330}" type="presParOf" srcId="{08131EB6-FB28-45AA-ACF9-4F1118ABA370}" destId="{F63FE41B-03B7-4D0D-B743-638DD6086DFA}" srcOrd="0" destOrd="0" presId="urn:microsoft.com/office/officeart/2011/layout/HexagonRadial"/>
    <dgm:cxn modelId="{41153341-030A-4745-9410-842C3B9C6466}" type="presParOf" srcId="{0A104EFB-51C8-475E-9B62-AB27E5D733A5}" destId="{71CF1876-3187-46F2-8557-2EAFB2369AD2}" srcOrd="2" destOrd="0" presId="urn:microsoft.com/office/officeart/2011/layout/HexagonRadial"/>
    <dgm:cxn modelId="{CAB8CAA4-0F31-47C9-A8DC-DCCDE0A5BF80}" type="presParOf" srcId="{0A104EFB-51C8-475E-9B62-AB27E5D733A5}" destId="{76650AD7-9E71-4128-AB26-A57DC3ADA60C}" srcOrd="3" destOrd="0" presId="urn:microsoft.com/office/officeart/2011/layout/HexagonRadial"/>
    <dgm:cxn modelId="{007D7398-6082-4EF5-B93F-91C0936E1E20}" type="presParOf" srcId="{76650AD7-9E71-4128-AB26-A57DC3ADA60C}" destId="{7EF608DA-0F63-4244-B97F-686EDAB3E749}" srcOrd="0" destOrd="0" presId="urn:microsoft.com/office/officeart/2011/layout/HexagonRadial"/>
    <dgm:cxn modelId="{9F669F64-A5BE-4C57-A0D1-A8C4FFE8AA72}" type="presParOf" srcId="{0A104EFB-51C8-475E-9B62-AB27E5D733A5}" destId="{71F0B778-1D56-496F-9188-9145676DFB90}" srcOrd="4" destOrd="0" presId="urn:microsoft.com/office/officeart/2011/layout/HexagonRadial"/>
    <dgm:cxn modelId="{27E71AB9-F8CE-422A-9693-C1BA38E8EC05}" type="presParOf" srcId="{0A104EFB-51C8-475E-9B62-AB27E5D733A5}" destId="{C74CDB95-4F2C-40BF-812B-6310380E9BAB}" srcOrd="5" destOrd="0" presId="urn:microsoft.com/office/officeart/2011/layout/HexagonRadial"/>
    <dgm:cxn modelId="{E4FFAD94-9B9B-45B0-A152-C9FAAE8A83A1}" type="presParOf" srcId="{C74CDB95-4F2C-40BF-812B-6310380E9BAB}" destId="{C6B79A8C-753F-4311-9926-30A77CFAFB20}" srcOrd="0" destOrd="0" presId="urn:microsoft.com/office/officeart/2011/layout/HexagonRadial"/>
    <dgm:cxn modelId="{CCDC6F67-D985-44DC-AD36-B90F5F8BA4D0}" type="presParOf" srcId="{0A104EFB-51C8-475E-9B62-AB27E5D733A5}" destId="{1C75D808-8B52-4173-9770-7A856E5B6EC1}" srcOrd="6" destOrd="0" presId="urn:microsoft.com/office/officeart/2011/layout/HexagonRadial"/>
    <dgm:cxn modelId="{D8613B9C-4BAF-4297-A3C1-944FE65793B4}" type="presParOf" srcId="{0A104EFB-51C8-475E-9B62-AB27E5D733A5}" destId="{AF96FBC4-F121-4DD5-99F3-4318F8331724}" srcOrd="7" destOrd="0" presId="urn:microsoft.com/office/officeart/2011/layout/HexagonRadial"/>
    <dgm:cxn modelId="{9DAEFA5E-0FC2-4666-84BD-70C64E19A7FD}" type="presParOf" srcId="{AF96FBC4-F121-4DD5-99F3-4318F8331724}" destId="{2BC375A8-BFE3-4BE5-ADA8-56CBF269496F}" srcOrd="0" destOrd="0" presId="urn:microsoft.com/office/officeart/2011/layout/HexagonRadial"/>
    <dgm:cxn modelId="{BBA00B21-36BD-4FBC-B753-6ACDAEFAB5F0}" type="presParOf" srcId="{0A104EFB-51C8-475E-9B62-AB27E5D733A5}" destId="{3C7ABCF5-018B-416F-89D6-A71A380592ED}" srcOrd="8" destOrd="0" presId="urn:microsoft.com/office/officeart/2011/layout/HexagonRadial"/>
    <dgm:cxn modelId="{EA29F5B2-B4F2-4A09-A2CC-D8C63B345790}" type="presParOf" srcId="{0A104EFB-51C8-475E-9B62-AB27E5D733A5}" destId="{376BBA5B-B317-4A96-BF56-5A7E761375E9}" srcOrd="9" destOrd="0" presId="urn:microsoft.com/office/officeart/2011/layout/HexagonRadial"/>
    <dgm:cxn modelId="{8FF386CB-0D5E-486B-A651-2B4278D93EFA}" type="presParOf" srcId="{376BBA5B-B317-4A96-BF56-5A7E761375E9}" destId="{31F24C69-3004-4992-82E6-D04B8A41BD84}" srcOrd="0" destOrd="0" presId="urn:microsoft.com/office/officeart/2011/layout/HexagonRadial"/>
    <dgm:cxn modelId="{BC7603B3-4A45-443F-A98E-328EA806EA6E}" type="presParOf" srcId="{0A104EFB-51C8-475E-9B62-AB27E5D733A5}" destId="{451704B8-60F7-4F6E-B89F-B0D7E50789B5}" srcOrd="10" destOrd="0" presId="urn:microsoft.com/office/officeart/2011/layout/HexagonRadial"/>
    <dgm:cxn modelId="{167516C8-0377-4492-9A10-6F4CA32F94A1}" type="presParOf" srcId="{0A104EFB-51C8-475E-9B62-AB27E5D733A5}" destId="{4BCA2751-36BC-4C21-96A0-84CDB814ED51}" srcOrd="11" destOrd="0" presId="urn:microsoft.com/office/officeart/2011/layout/HexagonRadial"/>
    <dgm:cxn modelId="{11369ECD-F9B9-43FB-B3B3-8AC056F5D3ED}" type="presParOf" srcId="{4BCA2751-36BC-4C21-96A0-84CDB814ED51}" destId="{22DCB3CB-5F38-407F-BB86-BEA11F63DEB0}" srcOrd="0" destOrd="0" presId="urn:microsoft.com/office/officeart/2011/layout/HexagonRadial"/>
    <dgm:cxn modelId="{3AE7FFF4-503C-48E9-AACD-6709D457698F}" type="presParOf" srcId="{0A104EFB-51C8-475E-9B62-AB27E5D733A5}" destId="{2650315E-3580-4D68-95D2-71554FA4AE75}" srcOrd="12" destOrd="0" presId="urn:microsoft.com/office/officeart/2011/layout/HexagonRadial"/>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6956B-CBEA-4D55-B7F9-E17159D47861}" type="doc">
      <dgm:prSet loTypeId="urn:microsoft.com/office/officeart/2005/8/layout/vList5" loCatId="list" qsTypeId="urn:microsoft.com/office/officeart/2005/8/quickstyle/3d7" qsCatId="3D" csTypeId="urn:microsoft.com/office/officeart/2005/8/colors/colorful2" csCatId="colorful" phldr="1"/>
      <dgm:spPr/>
    </dgm:pt>
    <dgm:pt modelId="{950A360B-8349-4765-BFEE-BBEB76ADC175}">
      <dgm:prSet phldrT="[Text]"/>
      <dgm:spPr/>
      <dgm:t>
        <a:bodyPr/>
        <a:lstStyle/>
        <a:p>
          <a:pPr marL="0">
            <a:buFont typeface="Symbol" panose="05050102010706020507" pitchFamily="18" charset="2"/>
            <a:buNone/>
          </a:pPr>
          <a:r>
            <a:rPr lang="en-US" dirty="0">
              <a:solidFill>
                <a:schemeClr val="tx1"/>
              </a:solidFill>
            </a:rPr>
            <a:t>Microservices Certifications</a:t>
          </a:r>
        </a:p>
      </dgm:t>
    </dgm:pt>
    <dgm:pt modelId="{CAA54C9D-C529-4D88-A08F-0A1D3245164F}" type="parTrans" cxnId="{E52ED9AB-2D5C-479B-8A3C-07B64AEEECD6}">
      <dgm:prSet/>
      <dgm:spPr/>
      <dgm:t>
        <a:bodyPr/>
        <a:lstStyle/>
        <a:p>
          <a:endParaRPr lang="en-US">
            <a:solidFill>
              <a:schemeClr val="tx1"/>
            </a:solidFill>
          </a:endParaRPr>
        </a:p>
      </dgm:t>
    </dgm:pt>
    <dgm:pt modelId="{AE1DD987-DCE8-4E3E-91FB-EF844D644137}" type="sibTrans" cxnId="{E52ED9AB-2D5C-479B-8A3C-07B64AEEECD6}">
      <dgm:prSet/>
      <dgm:spPr/>
      <dgm:t>
        <a:bodyPr/>
        <a:lstStyle/>
        <a:p>
          <a:endParaRPr lang="en-US">
            <a:solidFill>
              <a:schemeClr val="tx1"/>
            </a:solidFill>
          </a:endParaRPr>
        </a:p>
      </dgm:t>
    </dgm:pt>
    <dgm:pt modelId="{4501E4D9-F26F-4C25-9104-F6174C7AAA9A}">
      <dgm:prSet/>
      <dgm:spPr/>
      <dgm:t>
        <a:bodyPr/>
        <a:lstStyle/>
        <a:p>
          <a:pPr marL="169863" indent="-169863">
            <a:buFont typeface="Courier New" panose="02070309020205020404" pitchFamily="49" charset="0"/>
            <a:buChar char="o"/>
          </a:pPr>
          <a:r>
            <a:rPr lang="en-US" dirty="0">
              <a:solidFill>
                <a:schemeClr val="tx1"/>
              </a:solidFill>
            </a:rPr>
            <a:t>Architects – 5</a:t>
          </a:r>
        </a:p>
      </dgm:t>
    </dgm:pt>
    <dgm:pt modelId="{8BC0E81F-E04C-44D0-8B77-782A7AA247D7}" type="parTrans" cxnId="{7675DF18-0F2A-497F-AB3A-F5274494C59E}">
      <dgm:prSet/>
      <dgm:spPr/>
      <dgm:t>
        <a:bodyPr/>
        <a:lstStyle/>
        <a:p>
          <a:endParaRPr lang="en-US">
            <a:solidFill>
              <a:schemeClr val="tx1"/>
            </a:solidFill>
          </a:endParaRPr>
        </a:p>
      </dgm:t>
    </dgm:pt>
    <dgm:pt modelId="{C371C5D3-C3A3-4CEA-9BBB-50B22EDE78A5}" type="sibTrans" cxnId="{7675DF18-0F2A-497F-AB3A-F5274494C59E}">
      <dgm:prSet/>
      <dgm:spPr/>
      <dgm:t>
        <a:bodyPr/>
        <a:lstStyle/>
        <a:p>
          <a:endParaRPr lang="en-US">
            <a:solidFill>
              <a:schemeClr val="tx1"/>
            </a:solidFill>
          </a:endParaRPr>
        </a:p>
      </dgm:t>
    </dgm:pt>
    <dgm:pt modelId="{5CF5D389-A906-4C81-B0D0-0414272485C9}">
      <dgm:prSet/>
      <dgm:spPr/>
      <dgm:t>
        <a:bodyPr/>
        <a:lstStyle/>
        <a:p>
          <a:pPr marL="0">
            <a:buFont typeface="Symbol" panose="05050102010706020507" pitchFamily="18" charset="2"/>
            <a:buNone/>
          </a:pPr>
          <a:r>
            <a:rPr lang="en-US" dirty="0">
              <a:solidFill>
                <a:schemeClr val="tx1"/>
              </a:solidFill>
            </a:rPr>
            <a:t>Focused Trainings</a:t>
          </a:r>
        </a:p>
      </dgm:t>
    </dgm:pt>
    <dgm:pt modelId="{BE06287A-7D3C-4EC0-A46E-FFD64F5D3D18}" type="parTrans" cxnId="{60C21E38-A56A-4F2C-8352-6D8FD89D853D}">
      <dgm:prSet/>
      <dgm:spPr/>
      <dgm:t>
        <a:bodyPr/>
        <a:lstStyle/>
        <a:p>
          <a:endParaRPr lang="en-US">
            <a:solidFill>
              <a:schemeClr val="tx1"/>
            </a:solidFill>
          </a:endParaRPr>
        </a:p>
      </dgm:t>
    </dgm:pt>
    <dgm:pt modelId="{BD20C294-0D9C-413A-8CAA-CF81C4F70A9B}" type="sibTrans" cxnId="{60C21E38-A56A-4F2C-8352-6D8FD89D853D}">
      <dgm:prSet/>
      <dgm:spPr/>
      <dgm:t>
        <a:bodyPr/>
        <a:lstStyle/>
        <a:p>
          <a:endParaRPr lang="en-US">
            <a:solidFill>
              <a:schemeClr val="tx1"/>
            </a:solidFill>
          </a:endParaRPr>
        </a:p>
      </dgm:t>
    </dgm:pt>
    <dgm:pt modelId="{7CDFCE55-371B-4953-B062-B76D22957D7F}">
      <dgm:prSet/>
      <dgm:spPr/>
      <dgm:t>
        <a:bodyPr/>
        <a:lstStyle/>
        <a:p>
          <a:pPr marL="169863" indent="-169863">
            <a:buFont typeface="Courier New" panose="02070309020205020404" pitchFamily="49" charset="0"/>
            <a:buChar char="o"/>
          </a:pPr>
          <a:r>
            <a:rPr lang="en-US" dirty="0">
              <a:solidFill>
                <a:schemeClr val="tx1"/>
              </a:solidFill>
            </a:rPr>
            <a:t>Internal by Custom Build Team</a:t>
          </a:r>
        </a:p>
      </dgm:t>
    </dgm:pt>
    <dgm:pt modelId="{D57C6F6B-1844-4549-923A-BD7C244C3FE3}" type="parTrans" cxnId="{E9AD7560-0599-43EF-9604-D1E8DC65F830}">
      <dgm:prSet/>
      <dgm:spPr/>
      <dgm:t>
        <a:bodyPr/>
        <a:lstStyle/>
        <a:p>
          <a:endParaRPr lang="en-US">
            <a:solidFill>
              <a:schemeClr val="tx1"/>
            </a:solidFill>
          </a:endParaRPr>
        </a:p>
      </dgm:t>
    </dgm:pt>
    <dgm:pt modelId="{8770DBDE-336B-4E08-A5D5-FF99DF1B960E}" type="sibTrans" cxnId="{E9AD7560-0599-43EF-9604-D1E8DC65F830}">
      <dgm:prSet/>
      <dgm:spPr/>
      <dgm:t>
        <a:bodyPr/>
        <a:lstStyle/>
        <a:p>
          <a:endParaRPr lang="en-US">
            <a:solidFill>
              <a:schemeClr val="tx1"/>
            </a:solidFill>
          </a:endParaRPr>
        </a:p>
      </dgm:t>
    </dgm:pt>
    <dgm:pt modelId="{E26A2B7F-8415-418D-8857-421765A14F8A}">
      <dgm:prSet/>
      <dgm:spPr/>
      <dgm:t>
        <a:bodyPr/>
        <a:lstStyle/>
        <a:p>
          <a:pPr marL="169863" indent="-169863">
            <a:buFont typeface="Courier New" panose="02070309020205020404" pitchFamily="49" charset="0"/>
            <a:buChar char="o"/>
          </a:pPr>
          <a:r>
            <a:rPr lang="en-US" dirty="0">
              <a:solidFill>
                <a:schemeClr val="tx1"/>
              </a:solidFill>
            </a:rPr>
            <a:t>Vendor-offered Trainings</a:t>
          </a:r>
        </a:p>
      </dgm:t>
    </dgm:pt>
    <dgm:pt modelId="{26D01854-B1E6-4D39-B447-F52B709C9821}" type="parTrans" cxnId="{60A5DDD8-65C7-4C17-BA87-6D18FC0531CC}">
      <dgm:prSet/>
      <dgm:spPr/>
      <dgm:t>
        <a:bodyPr/>
        <a:lstStyle/>
        <a:p>
          <a:endParaRPr lang="en-US">
            <a:solidFill>
              <a:schemeClr val="tx1"/>
            </a:solidFill>
          </a:endParaRPr>
        </a:p>
      </dgm:t>
    </dgm:pt>
    <dgm:pt modelId="{3661E022-7747-42B9-B1EA-066C7E239D5D}" type="sibTrans" cxnId="{60A5DDD8-65C7-4C17-BA87-6D18FC0531CC}">
      <dgm:prSet/>
      <dgm:spPr/>
      <dgm:t>
        <a:bodyPr/>
        <a:lstStyle/>
        <a:p>
          <a:endParaRPr lang="en-US">
            <a:solidFill>
              <a:schemeClr val="tx1"/>
            </a:solidFill>
          </a:endParaRPr>
        </a:p>
      </dgm:t>
    </dgm:pt>
    <dgm:pt modelId="{29A2E6C5-BDAF-49DE-ADB5-8E8E7DABDF24}">
      <dgm:prSet/>
      <dgm:spPr/>
      <dgm:t>
        <a:bodyPr/>
        <a:lstStyle/>
        <a:p>
          <a:pPr marL="0" indent="0">
            <a:buFont typeface="Symbol" panose="05050102010706020507" pitchFamily="18" charset="2"/>
            <a:buNone/>
          </a:pPr>
          <a:r>
            <a:rPr lang="en-US" dirty="0">
              <a:solidFill>
                <a:schemeClr val="tx1"/>
              </a:solidFill>
            </a:rPr>
            <a:t>Publications</a:t>
          </a:r>
        </a:p>
      </dgm:t>
    </dgm:pt>
    <dgm:pt modelId="{86FD3FF7-F0B3-471F-896E-0823995FCFF2}" type="parTrans" cxnId="{2CCD40B6-1365-49FC-963D-FA6C78FC68C3}">
      <dgm:prSet/>
      <dgm:spPr/>
      <dgm:t>
        <a:bodyPr/>
        <a:lstStyle/>
        <a:p>
          <a:endParaRPr lang="en-US">
            <a:solidFill>
              <a:schemeClr val="tx1"/>
            </a:solidFill>
          </a:endParaRPr>
        </a:p>
      </dgm:t>
    </dgm:pt>
    <dgm:pt modelId="{6EFA9E19-0867-4576-B114-4E5B6B636547}" type="sibTrans" cxnId="{2CCD40B6-1365-49FC-963D-FA6C78FC68C3}">
      <dgm:prSet/>
      <dgm:spPr/>
      <dgm:t>
        <a:bodyPr/>
        <a:lstStyle/>
        <a:p>
          <a:endParaRPr lang="en-US">
            <a:solidFill>
              <a:schemeClr val="tx1"/>
            </a:solidFill>
          </a:endParaRPr>
        </a:p>
      </dgm:t>
    </dgm:pt>
    <dgm:pt modelId="{4BCEE918-F5E9-4445-B375-1E1FFEB54C45}">
      <dgm:prSet/>
      <dgm:spPr/>
      <dgm:t>
        <a:bodyPr/>
        <a:lstStyle/>
        <a:p>
          <a:pPr>
            <a:buFont typeface="Courier New" panose="02070309020205020404" pitchFamily="49" charset="0"/>
            <a:buChar char="o"/>
          </a:pPr>
          <a:r>
            <a:rPr lang="en-US" dirty="0">
              <a:solidFill>
                <a:schemeClr val="tx1"/>
              </a:solidFill>
            </a:rPr>
            <a:t>2 Whitepapers/quarter</a:t>
          </a:r>
        </a:p>
      </dgm:t>
    </dgm:pt>
    <dgm:pt modelId="{2E3A1343-C3F4-49DD-8258-A9A4ECB83ED3}" type="parTrans" cxnId="{50426CA3-66CD-496C-A515-8550AB816F05}">
      <dgm:prSet/>
      <dgm:spPr/>
      <dgm:t>
        <a:bodyPr/>
        <a:lstStyle/>
        <a:p>
          <a:endParaRPr lang="en-US">
            <a:solidFill>
              <a:schemeClr val="tx1"/>
            </a:solidFill>
          </a:endParaRPr>
        </a:p>
      </dgm:t>
    </dgm:pt>
    <dgm:pt modelId="{C7838FD9-A459-4516-B136-59167EDDEB75}" type="sibTrans" cxnId="{50426CA3-66CD-496C-A515-8550AB816F05}">
      <dgm:prSet/>
      <dgm:spPr/>
      <dgm:t>
        <a:bodyPr/>
        <a:lstStyle/>
        <a:p>
          <a:endParaRPr lang="en-US">
            <a:solidFill>
              <a:schemeClr val="tx1"/>
            </a:solidFill>
          </a:endParaRPr>
        </a:p>
      </dgm:t>
    </dgm:pt>
    <dgm:pt modelId="{7BC8C1EB-48F7-4770-930E-C1D0C2717975}">
      <dgm:prSet/>
      <dgm:spPr/>
      <dgm:t>
        <a:bodyPr/>
        <a:lstStyle/>
        <a:p>
          <a:pPr>
            <a:buFont typeface="Courier New" panose="02070309020205020404" pitchFamily="49" charset="0"/>
            <a:buChar char="o"/>
          </a:pPr>
          <a:r>
            <a:rPr lang="en-US" dirty="0">
              <a:solidFill>
                <a:schemeClr val="tx1"/>
              </a:solidFill>
            </a:rPr>
            <a:t>Conference papers</a:t>
          </a:r>
        </a:p>
      </dgm:t>
    </dgm:pt>
    <dgm:pt modelId="{D49CF304-E65B-458C-A284-79A3A9E40C5D}" type="sibTrans" cxnId="{A309C423-B8C6-4839-BF81-A10E42F568B8}">
      <dgm:prSet/>
      <dgm:spPr/>
      <dgm:t>
        <a:bodyPr/>
        <a:lstStyle/>
        <a:p>
          <a:endParaRPr lang="en-US">
            <a:solidFill>
              <a:schemeClr val="tx1"/>
            </a:solidFill>
          </a:endParaRPr>
        </a:p>
      </dgm:t>
    </dgm:pt>
    <dgm:pt modelId="{2BD0F255-7CC1-40E8-83A8-1B2B0D270467}" type="parTrans" cxnId="{A309C423-B8C6-4839-BF81-A10E42F568B8}">
      <dgm:prSet/>
      <dgm:spPr/>
      <dgm:t>
        <a:bodyPr/>
        <a:lstStyle/>
        <a:p>
          <a:endParaRPr lang="en-US">
            <a:solidFill>
              <a:schemeClr val="tx1"/>
            </a:solidFill>
          </a:endParaRPr>
        </a:p>
      </dgm:t>
    </dgm:pt>
    <dgm:pt modelId="{833DA9EA-9B8B-4C87-8A6B-82445B358567}">
      <dgm:prSet/>
      <dgm:spPr/>
      <dgm:t>
        <a:bodyPr/>
        <a:lstStyle/>
        <a:p>
          <a:pPr marL="169863" indent="-169863">
            <a:buFont typeface="Courier New" panose="02070309020205020404" pitchFamily="49" charset="0"/>
            <a:buChar char="o"/>
          </a:pPr>
          <a:r>
            <a:rPr lang="en-US" dirty="0">
              <a:solidFill>
                <a:schemeClr val="tx1"/>
              </a:solidFill>
            </a:rPr>
            <a:t>Developers - 20</a:t>
          </a:r>
        </a:p>
      </dgm:t>
    </dgm:pt>
    <dgm:pt modelId="{F20EA2E0-C612-4205-818B-2B933E25452C}" type="parTrans" cxnId="{94004C8B-FF7C-4256-9587-D016F3802A20}">
      <dgm:prSet/>
      <dgm:spPr/>
      <dgm:t>
        <a:bodyPr/>
        <a:lstStyle/>
        <a:p>
          <a:endParaRPr lang="en-US"/>
        </a:p>
      </dgm:t>
    </dgm:pt>
    <dgm:pt modelId="{7368464C-D2C7-4842-AC93-7A8B30A9790C}" type="sibTrans" cxnId="{94004C8B-FF7C-4256-9587-D016F3802A20}">
      <dgm:prSet/>
      <dgm:spPr/>
      <dgm:t>
        <a:bodyPr/>
        <a:lstStyle/>
        <a:p>
          <a:endParaRPr lang="en-US"/>
        </a:p>
      </dgm:t>
    </dgm:pt>
    <dgm:pt modelId="{1583EA4B-5090-48A0-B841-E7B51A02E007}" type="pres">
      <dgm:prSet presAssocID="{1A96956B-CBEA-4D55-B7F9-E17159D47861}" presName="Name0" presStyleCnt="0">
        <dgm:presLayoutVars>
          <dgm:dir/>
          <dgm:animLvl val="lvl"/>
          <dgm:resizeHandles val="exact"/>
        </dgm:presLayoutVars>
      </dgm:prSet>
      <dgm:spPr/>
    </dgm:pt>
    <dgm:pt modelId="{13472B2C-6153-4A09-B184-582339154DC9}" type="pres">
      <dgm:prSet presAssocID="{950A360B-8349-4765-BFEE-BBEB76ADC175}" presName="linNode" presStyleCnt="0"/>
      <dgm:spPr/>
    </dgm:pt>
    <dgm:pt modelId="{024D38D0-F113-4E33-81F9-6EB5C9903D2F}" type="pres">
      <dgm:prSet presAssocID="{950A360B-8349-4765-BFEE-BBEB76ADC175}" presName="parentText" presStyleLbl="node1" presStyleIdx="0" presStyleCnt="3">
        <dgm:presLayoutVars>
          <dgm:chMax val="1"/>
          <dgm:bulletEnabled val="1"/>
        </dgm:presLayoutVars>
      </dgm:prSet>
      <dgm:spPr/>
    </dgm:pt>
    <dgm:pt modelId="{2EB11C6A-9216-44AA-86F6-E0D210A5978E}" type="pres">
      <dgm:prSet presAssocID="{950A360B-8349-4765-BFEE-BBEB76ADC175}" presName="descendantText" presStyleLbl="alignAccFollowNode1" presStyleIdx="0" presStyleCnt="3">
        <dgm:presLayoutVars>
          <dgm:bulletEnabled val="1"/>
        </dgm:presLayoutVars>
      </dgm:prSet>
      <dgm:spPr/>
    </dgm:pt>
    <dgm:pt modelId="{4A419DCF-F815-481D-850A-D98F759C9168}" type="pres">
      <dgm:prSet presAssocID="{AE1DD987-DCE8-4E3E-91FB-EF844D644137}" presName="sp" presStyleCnt="0"/>
      <dgm:spPr/>
    </dgm:pt>
    <dgm:pt modelId="{992E34C6-93AF-4A68-A8E6-CBECF7E3524F}" type="pres">
      <dgm:prSet presAssocID="{5CF5D389-A906-4C81-B0D0-0414272485C9}" presName="linNode" presStyleCnt="0"/>
      <dgm:spPr/>
    </dgm:pt>
    <dgm:pt modelId="{4121B661-8892-49BC-A9E6-480E71B82EFD}" type="pres">
      <dgm:prSet presAssocID="{5CF5D389-A906-4C81-B0D0-0414272485C9}" presName="parentText" presStyleLbl="node1" presStyleIdx="1" presStyleCnt="3">
        <dgm:presLayoutVars>
          <dgm:chMax val="1"/>
          <dgm:bulletEnabled val="1"/>
        </dgm:presLayoutVars>
      </dgm:prSet>
      <dgm:spPr/>
    </dgm:pt>
    <dgm:pt modelId="{D963186B-1204-45D7-AA02-566E3909D86A}" type="pres">
      <dgm:prSet presAssocID="{5CF5D389-A906-4C81-B0D0-0414272485C9}" presName="descendantText" presStyleLbl="alignAccFollowNode1" presStyleIdx="1" presStyleCnt="3">
        <dgm:presLayoutVars>
          <dgm:bulletEnabled val="1"/>
        </dgm:presLayoutVars>
      </dgm:prSet>
      <dgm:spPr/>
    </dgm:pt>
    <dgm:pt modelId="{C6F4425C-304C-4036-913F-09B2CEB80C1B}" type="pres">
      <dgm:prSet presAssocID="{BD20C294-0D9C-413A-8CAA-CF81C4F70A9B}" presName="sp" presStyleCnt="0"/>
      <dgm:spPr/>
    </dgm:pt>
    <dgm:pt modelId="{E550CACF-58F6-45A0-9457-1B1257A30D37}" type="pres">
      <dgm:prSet presAssocID="{29A2E6C5-BDAF-49DE-ADB5-8E8E7DABDF24}" presName="linNode" presStyleCnt="0"/>
      <dgm:spPr/>
    </dgm:pt>
    <dgm:pt modelId="{0A5045CA-1CB9-446C-AFC0-B316A1E66A7A}" type="pres">
      <dgm:prSet presAssocID="{29A2E6C5-BDAF-49DE-ADB5-8E8E7DABDF24}" presName="parentText" presStyleLbl="node1" presStyleIdx="2" presStyleCnt="3">
        <dgm:presLayoutVars>
          <dgm:chMax val="1"/>
          <dgm:bulletEnabled val="1"/>
        </dgm:presLayoutVars>
      </dgm:prSet>
      <dgm:spPr/>
    </dgm:pt>
    <dgm:pt modelId="{2AD95528-1ACE-49BE-8DF9-27357429A4B8}" type="pres">
      <dgm:prSet presAssocID="{29A2E6C5-BDAF-49DE-ADB5-8E8E7DABDF24}" presName="descendantText" presStyleLbl="alignAccFollowNode1" presStyleIdx="2" presStyleCnt="3">
        <dgm:presLayoutVars>
          <dgm:bulletEnabled val="1"/>
        </dgm:presLayoutVars>
      </dgm:prSet>
      <dgm:spPr/>
    </dgm:pt>
  </dgm:ptLst>
  <dgm:cxnLst>
    <dgm:cxn modelId="{318B4A46-7F71-4C07-BDE9-581850EDDE46}" type="presOf" srcId="{E26A2B7F-8415-418D-8857-421765A14F8A}" destId="{D963186B-1204-45D7-AA02-566E3909D86A}" srcOrd="0" destOrd="1" presId="urn:microsoft.com/office/officeart/2005/8/layout/vList5"/>
    <dgm:cxn modelId="{50426CA3-66CD-496C-A515-8550AB816F05}" srcId="{29A2E6C5-BDAF-49DE-ADB5-8E8E7DABDF24}" destId="{4BCEE918-F5E9-4445-B375-1E1FFEB54C45}" srcOrd="0" destOrd="0" parTransId="{2E3A1343-C3F4-49DD-8258-A9A4ECB83ED3}" sibTransId="{C7838FD9-A459-4516-B136-59167EDDEB75}"/>
    <dgm:cxn modelId="{78B21D33-9694-4247-98A6-59A4DF310200}" type="presOf" srcId="{4BCEE918-F5E9-4445-B375-1E1FFEB54C45}" destId="{2AD95528-1ACE-49BE-8DF9-27357429A4B8}" srcOrd="0" destOrd="0" presId="urn:microsoft.com/office/officeart/2005/8/layout/vList5"/>
    <dgm:cxn modelId="{60C21E38-A56A-4F2C-8352-6D8FD89D853D}" srcId="{1A96956B-CBEA-4D55-B7F9-E17159D47861}" destId="{5CF5D389-A906-4C81-B0D0-0414272485C9}" srcOrd="1" destOrd="0" parTransId="{BE06287A-7D3C-4EC0-A46E-FFD64F5D3D18}" sibTransId="{BD20C294-0D9C-413A-8CAA-CF81C4F70A9B}"/>
    <dgm:cxn modelId="{7675DF18-0F2A-497F-AB3A-F5274494C59E}" srcId="{950A360B-8349-4765-BFEE-BBEB76ADC175}" destId="{4501E4D9-F26F-4C25-9104-F6174C7AAA9A}" srcOrd="0" destOrd="0" parTransId="{8BC0E81F-E04C-44D0-8B77-782A7AA247D7}" sibTransId="{C371C5D3-C3A3-4CEA-9BBB-50B22EDE78A5}"/>
    <dgm:cxn modelId="{DF812437-8F6C-41E4-8219-8047327BFFEE}" type="presOf" srcId="{833DA9EA-9B8B-4C87-8A6B-82445B358567}" destId="{2EB11C6A-9216-44AA-86F6-E0D210A5978E}" srcOrd="0" destOrd="1" presId="urn:microsoft.com/office/officeart/2005/8/layout/vList5"/>
    <dgm:cxn modelId="{2CCD40B6-1365-49FC-963D-FA6C78FC68C3}" srcId="{1A96956B-CBEA-4D55-B7F9-E17159D47861}" destId="{29A2E6C5-BDAF-49DE-ADB5-8E8E7DABDF24}" srcOrd="2" destOrd="0" parTransId="{86FD3FF7-F0B3-471F-896E-0823995FCFF2}" sibTransId="{6EFA9E19-0867-4576-B114-4E5B6B636547}"/>
    <dgm:cxn modelId="{94004C8B-FF7C-4256-9587-D016F3802A20}" srcId="{950A360B-8349-4765-BFEE-BBEB76ADC175}" destId="{833DA9EA-9B8B-4C87-8A6B-82445B358567}" srcOrd="1" destOrd="0" parTransId="{F20EA2E0-C612-4205-818B-2B933E25452C}" sibTransId="{7368464C-D2C7-4842-AC93-7A8B30A9790C}"/>
    <dgm:cxn modelId="{68149875-65DB-483A-8C21-50CEE37348D9}" type="presOf" srcId="{29A2E6C5-BDAF-49DE-ADB5-8E8E7DABDF24}" destId="{0A5045CA-1CB9-446C-AFC0-B316A1E66A7A}" srcOrd="0" destOrd="0" presId="urn:microsoft.com/office/officeart/2005/8/layout/vList5"/>
    <dgm:cxn modelId="{A309C423-B8C6-4839-BF81-A10E42F568B8}" srcId="{29A2E6C5-BDAF-49DE-ADB5-8E8E7DABDF24}" destId="{7BC8C1EB-48F7-4770-930E-C1D0C2717975}" srcOrd="1" destOrd="0" parTransId="{2BD0F255-7CC1-40E8-83A8-1B2B0D270467}" sibTransId="{D49CF304-E65B-458C-A284-79A3A9E40C5D}"/>
    <dgm:cxn modelId="{B0AF979F-9556-401C-AAFE-11D5FC97AEC2}" type="presOf" srcId="{5CF5D389-A906-4C81-B0D0-0414272485C9}" destId="{4121B661-8892-49BC-A9E6-480E71B82EFD}" srcOrd="0" destOrd="0" presId="urn:microsoft.com/office/officeart/2005/8/layout/vList5"/>
    <dgm:cxn modelId="{60A5DDD8-65C7-4C17-BA87-6D18FC0531CC}" srcId="{5CF5D389-A906-4C81-B0D0-0414272485C9}" destId="{E26A2B7F-8415-418D-8857-421765A14F8A}" srcOrd="1" destOrd="0" parTransId="{26D01854-B1E6-4D39-B447-F52B709C9821}" sibTransId="{3661E022-7747-42B9-B1EA-066C7E239D5D}"/>
    <dgm:cxn modelId="{773741C2-A909-46D6-ACCE-C820617A60EF}" type="presOf" srcId="{1A96956B-CBEA-4D55-B7F9-E17159D47861}" destId="{1583EA4B-5090-48A0-B841-E7B51A02E007}" srcOrd="0" destOrd="0" presId="urn:microsoft.com/office/officeart/2005/8/layout/vList5"/>
    <dgm:cxn modelId="{E9AD7560-0599-43EF-9604-D1E8DC65F830}" srcId="{5CF5D389-A906-4C81-B0D0-0414272485C9}" destId="{7CDFCE55-371B-4953-B062-B76D22957D7F}" srcOrd="0" destOrd="0" parTransId="{D57C6F6B-1844-4549-923A-BD7C244C3FE3}" sibTransId="{8770DBDE-336B-4E08-A5D5-FF99DF1B960E}"/>
    <dgm:cxn modelId="{E52ED9AB-2D5C-479B-8A3C-07B64AEEECD6}" srcId="{1A96956B-CBEA-4D55-B7F9-E17159D47861}" destId="{950A360B-8349-4765-BFEE-BBEB76ADC175}" srcOrd="0" destOrd="0" parTransId="{CAA54C9D-C529-4D88-A08F-0A1D3245164F}" sibTransId="{AE1DD987-DCE8-4E3E-91FB-EF844D644137}"/>
    <dgm:cxn modelId="{3B79A62E-4C45-4FCE-A386-55B9044DBAED}" type="presOf" srcId="{7BC8C1EB-48F7-4770-930E-C1D0C2717975}" destId="{2AD95528-1ACE-49BE-8DF9-27357429A4B8}" srcOrd="0" destOrd="1" presId="urn:microsoft.com/office/officeart/2005/8/layout/vList5"/>
    <dgm:cxn modelId="{9D22BCE9-88DE-48E9-AF63-66807DDB954E}" type="presOf" srcId="{7CDFCE55-371B-4953-B062-B76D22957D7F}" destId="{D963186B-1204-45D7-AA02-566E3909D86A}" srcOrd="0" destOrd="0" presId="urn:microsoft.com/office/officeart/2005/8/layout/vList5"/>
    <dgm:cxn modelId="{0C896755-E058-43DE-8534-BBFD2208112B}" type="presOf" srcId="{950A360B-8349-4765-BFEE-BBEB76ADC175}" destId="{024D38D0-F113-4E33-81F9-6EB5C9903D2F}" srcOrd="0" destOrd="0" presId="urn:microsoft.com/office/officeart/2005/8/layout/vList5"/>
    <dgm:cxn modelId="{B3742DF0-6AC0-42F1-8F93-A736B17254ED}" type="presOf" srcId="{4501E4D9-F26F-4C25-9104-F6174C7AAA9A}" destId="{2EB11C6A-9216-44AA-86F6-E0D210A5978E}" srcOrd="0" destOrd="0" presId="urn:microsoft.com/office/officeart/2005/8/layout/vList5"/>
    <dgm:cxn modelId="{146231F6-94B5-400A-A5C3-A4A5E7D950CD}" type="presParOf" srcId="{1583EA4B-5090-48A0-B841-E7B51A02E007}" destId="{13472B2C-6153-4A09-B184-582339154DC9}" srcOrd="0" destOrd="0" presId="urn:microsoft.com/office/officeart/2005/8/layout/vList5"/>
    <dgm:cxn modelId="{87DD8DF7-EB26-4E6F-8E2C-AB98D95CAF53}" type="presParOf" srcId="{13472B2C-6153-4A09-B184-582339154DC9}" destId="{024D38D0-F113-4E33-81F9-6EB5C9903D2F}" srcOrd="0" destOrd="0" presId="urn:microsoft.com/office/officeart/2005/8/layout/vList5"/>
    <dgm:cxn modelId="{6A7FA6AC-6DE5-468A-8204-C00F42267BBE}" type="presParOf" srcId="{13472B2C-6153-4A09-B184-582339154DC9}" destId="{2EB11C6A-9216-44AA-86F6-E0D210A5978E}" srcOrd="1" destOrd="0" presId="urn:microsoft.com/office/officeart/2005/8/layout/vList5"/>
    <dgm:cxn modelId="{92ADF393-EF8E-4CC4-B783-03D898BF6A67}" type="presParOf" srcId="{1583EA4B-5090-48A0-B841-E7B51A02E007}" destId="{4A419DCF-F815-481D-850A-D98F759C9168}" srcOrd="1" destOrd="0" presId="urn:microsoft.com/office/officeart/2005/8/layout/vList5"/>
    <dgm:cxn modelId="{80AB2C28-30C3-4436-9D9C-0B61FFFD474D}" type="presParOf" srcId="{1583EA4B-5090-48A0-B841-E7B51A02E007}" destId="{992E34C6-93AF-4A68-A8E6-CBECF7E3524F}" srcOrd="2" destOrd="0" presId="urn:microsoft.com/office/officeart/2005/8/layout/vList5"/>
    <dgm:cxn modelId="{B8CA345C-D6EB-4F3C-A231-B15520A96E34}" type="presParOf" srcId="{992E34C6-93AF-4A68-A8E6-CBECF7E3524F}" destId="{4121B661-8892-49BC-A9E6-480E71B82EFD}" srcOrd="0" destOrd="0" presId="urn:microsoft.com/office/officeart/2005/8/layout/vList5"/>
    <dgm:cxn modelId="{507D378F-DDC4-4274-BC85-4DBD7633448B}" type="presParOf" srcId="{992E34C6-93AF-4A68-A8E6-CBECF7E3524F}" destId="{D963186B-1204-45D7-AA02-566E3909D86A}" srcOrd="1" destOrd="0" presId="urn:microsoft.com/office/officeart/2005/8/layout/vList5"/>
    <dgm:cxn modelId="{79EA7C98-C9D1-491A-A37E-D5C3CBF0552A}" type="presParOf" srcId="{1583EA4B-5090-48A0-B841-E7B51A02E007}" destId="{C6F4425C-304C-4036-913F-09B2CEB80C1B}" srcOrd="3" destOrd="0" presId="urn:microsoft.com/office/officeart/2005/8/layout/vList5"/>
    <dgm:cxn modelId="{EA02C766-DE50-4E41-AEEE-67B913A3ADE5}" type="presParOf" srcId="{1583EA4B-5090-48A0-B841-E7B51A02E007}" destId="{E550CACF-58F6-45A0-9457-1B1257A30D37}" srcOrd="4" destOrd="0" presId="urn:microsoft.com/office/officeart/2005/8/layout/vList5"/>
    <dgm:cxn modelId="{1F6DF4B0-C8EE-4596-9306-3CCEA17CB8B9}" type="presParOf" srcId="{E550CACF-58F6-45A0-9457-1B1257A30D37}" destId="{0A5045CA-1CB9-446C-AFC0-B316A1E66A7A}" srcOrd="0" destOrd="0" presId="urn:microsoft.com/office/officeart/2005/8/layout/vList5"/>
    <dgm:cxn modelId="{220DD5AB-7884-4134-B5BB-6461287E2C63}" type="presParOf" srcId="{E550CACF-58F6-45A0-9457-1B1257A30D37}" destId="{2AD95528-1ACE-49BE-8DF9-27357429A4B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6AF0-6AD8-41C4-BA60-7D4825670AE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B0465BD-938F-47D6-AF51-D8D5BCD4EC73}">
      <dgm:prSet phldrT="[Text]" custT="1"/>
      <dgm:spPr>
        <a:solidFill>
          <a:schemeClr val="tx1">
            <a:alpha val="45000"/>
          </a:schemeClr>
        </a:solidFill>
      </dgm:spPr>
      <dgm:t>
        <a:bodyPr/>
        <a:lstStyle/>
        <a:p>
          <a:r>
            <a:rPr lang="en-US" sz="1600" b="0" dirty="0"/>
            <a:t>Dr. Adnan Masood</a:t>
          </a:r>
        </a:p>
      </dgm:t>
    </dgm:pt>
    <dgm:pt modelId="{61E0240E-F8B1-4EB2-B3F0-FFB14090AC50}" type="parTrans" cxnId="{D5545896-6411-4D87-A7F2-706AD949BA70}">
      <dgm:prSet/>
      <dgm:spPr/>
      <dgm:t>
        <a:bodyPr/>
        <a:lstStyle/>
        <a:p>
          <a:endParaRPr lang="en-US" b="0"/>
        </a:p>
      </dgm:t>
    </dgm:pt>
    <dgm:pt modelId="{F56E1CFC-FE6A-4026-BB6B-86CF1948E5BE}" type="sibTrans" cxnId="{D5545896-6411-4D87-A7F2-706AD949BA70}">
      <dgm:prSet/>
      <dgm:spPr/>
      <dgm:t>
        <a:bodyPr/>
        <a:lstStyle/>
        <a:p>
          <a:endParaRPr lang="en-US" b="0"/>
        </a:p>
      </dgm:t>
    </dgm:pt>
    <dgm:pt modelId="{1DA97782-D667-4C63-8533-E7DE600AE2F0}">
      <dgm:prSet phldrT="[Text]" custT="1"/>
      <dgm:spPr>
        <a:solidFill>
          <a:schemeClr val="tx1">
            <a:alpha val="45000"/>
          </a:schemeClr>
        </a:solidFill>
      </dgm:spPr>
      <dgm:t>
        <a:bodyPr/>
        <a:lstStyle/>
        <a:p>
          <a:r>
            <a:rPr lang="en-US" sz="1200" b="0" dirty="0">
              <a:solidFill>
                <a:schemeClr val="bg1"/>
              </a:solidFill>
            </a:rPr>
            <a:t>Data Science</a:t>
          </a:r>
        </a:p>
      </dgm:t>
    </dgm:pt>
    <dgm:pt modelId="{54BD230B-B5B6-4EEA-965B-76E2C374A628}" type="parTrans" cxnId="{F2929A8F-BC7A-488F-BCDF-178A75C325E8}">
      <dgm:prSet/>
      <dgm:spPr/>
      <dgm:t>
        <a:bodyPr/>
        <a:lstStyle/>
        <a:p>
          <a:endParaRPr lang="en-US" b="0"/>
        </a:p>
      </dgm:t>
    </dgm:pt>
    <dgm:pt modelId="{BFB277EB-BF9D-49A3-B349-025B988EA09D}" type="sibTrans" cxnId="{F2929A8F-BC7A-488F-BCDF-178A75C325E8}">
      <dgm:prSet/>
      <dgm:spPr/>
      <dgm:t>
        <a:bodyPr/>
        <a:lstStyle/>
        <a:p>
          <a:endParaRPr lang="en-US" b="0"/>
        </a:p>
      </dgm:t>
    </dgm:pt>
    <dgm:pt modelId="{4E1E30AD-141B-466E-9A86-C068402DCCDB}">
      <dgm:prSet phldrT="[Text]" custT="1"/>
      <dgm:spPr>
        <a:solidFill>
          <a:schemeClr val="tx1">
            <a:alpha val="45000"/>
          </a:schemeClr>
        </a:solidFill>
      </dgm:spPr>
      <dgm:t>
        <a:bodyPr/>
        <a:lstStyle/>
        <a:p>
          <a:r>
            <a:rPr lang="en-US" sz="1600" b="0" i="0" dirty="0">
              <a:solidFill>
                <a:schemeClr val="bg1"/>
              </a:solidFill>
              <a:latin typeface="Calibri" pitchFamily="34" charset="0"/>
              <a:cs typeface="Arial" charset="0"/>
            </a:rPr>
            <a:t>Dr. Raghu Pushpakath</a:t>
          </a:r>
          <a:endParaRPr lang="en-US" sz="1600" b="0" i="0" dirty="0"/>
        </a:p>
      </dgm:t>
    </dgm:pt>
    <dgm:pt modelId="{5E7DC71B-71D1-4AA0-9E3F-D4696E8CC95F}" type="parTrans" cxnId="{78DE673D-17AF-4BCA-9B09-F05DEFE030A2}">
      <dgm:prSet/>
      <dgm:spPr/>
      <dgm:t>
        <a:bodyPr/>
        <a:lstStyle/>
        <a:p>
          <a:endParaRPr lang="en-US" b="0"/>
        </a:p>
      </dgm:t>
    </dgm:pt>
    <dgm:pt modelId="{6F37331A-D711-4AF3-B035-6424222B4C37}" type="sibTrans" cxnId="{78DE673D-17AF-4BCA-9B09-F05DEFE030A2}">
      <dgm:prSet/>
      <dgm:spPr/>
      <dgm:t>
        <a:bodyPr/>
        <a:lstStyle/>
        <a:p>
          <a:endParaRPr lang="en-US" b="0"/>
        </a:p>
      </dgm:t>
    </dgm:pt>
    <dgm:pt modelId="{06E63929-413F-472B-9606-9C093E719438}">
      <dgm:prSet phldrT="[Text]" custT="1"/>
      <dgm:spPr>
        <a:solidFill>
          <a:schemeClr val="tx1">
            <a:alpha val="45000"/>
          </a:schemeClr>
        </a:solidFill>
      </dgm:spPr>
      <dgm:t>
        <a:bodyPr/>
        <a:lstStyle/>
        <a:p>
          <a:pPr>
            <a:buClr>
              <a:schemeClr val="bg1"/>
            </a:buClr>
          </a:pPr>
          <a:r>
            <a:rPr lang="en-US" sz="1200" b="0" dirty="0">
              <a:solidFill>
                <a:schemeClr val="bg1"/>
              </a:solidFill>
            </a:rPr>
            <a:t>Cloud Practice</a:t>
          </a:r>
          <a:endParaRPr lang="en-US" sz="1600" b="0" dirty="0">
            <a:solidFill>
              <a:schemeClr val="bg1"/>
            </a:solidFill>
          </a:endParaRPr>
        </a:p>
      </dgm:t>
    </dgm:pt>
    <dgm:pt modelId="{304CBE09-A85B-4F97-9F23-65B5DA334F02}" type="parTrans" cxnId="{9247C24F-02B3-4EDE-B289-4365989103D1}">
      <dgm:prSet/>
      <dgm:spPr/>
      <dgm:t>
        <a:bodyPr/>
        <a:lstStyle/>
        <a:p>
          <a:endParaRPr lang="en-US" b="0"/>
        </a:p>
      </dgm:t>
    </dgm:pt>
    <dgm:pt modelId="{E1E617DB-442C-4133-8364-1203015EC0FD}" type="sibTrans" cxnId="{9247C24F-02B3-4EDE-B289-4365989103D1}">
      <dgm:prSet/>
      <dgm:spPr/>
      <dgm:t>
        <a:bodyPr/>
        <a:lstStyle/>
        <a:p>
          <a:endParaRPr lang="en-US" b="0"/>
        </a:p>
      </dgm:t>
    </dgm:pt>
    <dgm:pt modelId="{59D1109D-B9E3-4F99-A879-8950948B83E0}">
      <dgm:prSet phldrT="[Text]" custT="1"/>
      <dgm:spPr>
        <a:solidFill>
          <a:schemeClr val="tx1">
            <a:alpha val="45000"/>
          </a:schemeClr>
        </a:solidFill>
      </dgm:spPr>
      <dgm:t>
        <a:bodyPr/>
        <a:lstStyle/>
        <a:p>
          <a:r>
            <a:rPr lang="en-US" sz="1600" b="0" dirty="0"/>
            <a:t>Gregory Beamer</a:t>
          </a:r>
        </a:p>
      </dgm:t>
    </dgm:pt>
    <dgm:pt modelId="{E384B582-974F-42BA-8733-DEC655994FFC}" type="parTrans" cxnId="{C2FF6392-DFDF-49AC-9A0F-949F91BBF946}">
      <dgm:prSet/>
      <dgm:spPr/>
      <dgm:t>
        <a:bodyPr/>
        <a:lstStyle/>
        <a:p>
          <a:endParaRPr lang="en-US" b="0"/>
        </a:p>
      </dgm:t>
    </dgm:pt>
    <dgm:pt modelId="{0AD2522B-5880-42A8-B0B3-D0E63006B67F}" type="sibTrans" cxnId="{C2FF6392-DFDF-49AC-9A0F-949F91BBF946}">
      <dgm:prSet/>
      <dgm:spPr/>
      <dgm:t>
        <a:bodyPr/>
        <a:lstStyle/>
        <a:p>
          <a:endParaRPr lang="en-US" b="0"/>
        </a:p>
      </dgm:t>
    </dgm:pt>
    <dgm:pt modelId="{D08B046F-9C4F-419B-B03C-8A67C680D1B4}">
      <dgm:prSet phldrT="[Text]" custT="1"/>
      <dgm:spPr>
        <a:solidFill>
          <a:schemeClr val="tx1">
            <a:alpha val="45000"/>
          </a:schemeClr>
        </a:solidFill>
      </dgm:spPr>
      <dgm:t>
        <a:bodyPr/>
        <a:lstStyle/>
        <a:p>
          <a:pPr>
            <a:buClr>
              <a:schemeClr val="bg1"/>
            </a:buClr>
          </a:pPr>
          <a:r>
            <a:rPr lang="en-US" sz="1200" b="0" dirty="0">
              <a:solidFill>
                <a:schemeClr val="bg1"/>
              </a:solidFill>
            </a:rPr>
            <a:t>Solutions Architecture</a:t>
          </a:r>
        </a:p>
      </dgm:t>
    </dgm:pt>
    <dgm:pt modelId="{04F73765-A154-4052-8D5B-DE16F1B3292B}" type="parTrans" cxnId="{F9A57609-613F-433F-B8E8-F7500518D689}">
      <dgm:prSet/>
      <dgm:spPr/>
      <dgm:t>
        <a:bodyPr/>
        <a:lstStyle/>
        <a:p>
          <a:endParaRPr lang="en-US" b="0"/>
        </a:p>
      </dgm:t>
    </dgm:pt>
    <dgm:pt modelId="{32920610-82B8-4EE9-ADA6-0F20B101C48B}" type="sibTrans" cxnId="{F9A57609-613F-433F-B8E8-F7500518D689}">
      <dgm:prSet/>
      <dgm:spPr/>
      <dgm:t>
        <a:bodyPr/>
        <a:lstStyle/>
        <a:p>
          <a:endParaRPr lang="en-US" b="0"/>
        </a:p>
      </dgm:t>
    </dgm:pt>
    <dgm:pt modelId="{1A1E4DDC-BBB7-411F-84B6-1A5B155457FC}">
      <dgm:prSet phldrT="[Text]" custT="1"/>
      <dgm:spPr>
        <a:solidFill>
          <a:schemeClr val="tx1">
            <a:alpha val="45000"/>
          </a:schemeClr>
        </a:solidFill>
      </dgm:spPr>
      <dgm:t>
        <a:bodyPr/>
        <a:lstStyle/>
        <a:p>
          <a:r>
            <a:rPr lang="en-US" sz="1200" b="0" dirty="0">
              <a:solidFill>
                <a:schemeClr val="bg1"/>
              </a:solidFill>
            </a:rPr>
            <a:t>AI</a:t>
          </a:r>
        </a:p>
      </dgm:t>
    </dgm:pt>
    <dgm:pt modelId="{A5B3C9D1-8858-4ADA-90DA-79B0DC9FDEAE}" type="parTrans" cxnId="{6599373D-D27F-4198-B5D2-F706C1C65F8D}">
      <dgm:prSet/>
      <dgm:spPr/>
      <dgm:t>
        <a:bodyPr/>
        <a:lstStyle/>
        <a:p>
          <a:endParaRPr lang="en-US" b="0"/>
        </a:p>
      </dgm:t>
    </dgm:pt>
    <dgm:pt modelId="{E45CB3D9-B1BC-41DD-A62C-7F5F83085FFD}" type="sibTrans" cxnId="{6599373D-D27F-4198-B5D2-F706C1C65F8D}">
      <dgm:prSet/>
      <dgm:spPr/>
      <dgm:t>
        <a:bodyPr/>
        <a:lstStyle/>
        <a:p>
          <a:endParaRPr lang="en-US" b="0"/>
        </a:p>
      </dgm:t>
    </dgm:pt>
    <dgm:pt modelId="{7491380A-5A91-4835-882D-35755C62B758}">
      <dgm:prSet phldrT="[Text]" custT="1"/>
      <dgm:spPr>
        <a:solidFill>
          <a:schemeClr val="tx1">
            <a:alpha val="45000"/>
          </a:schemeClr>
        </a:solidFill>
      </dgm:spPr>
      <dgm:t>
        <a:bodyPr/>
        <a:lstStyle/>
        <a:p>
          <a:r>
            <a:rPr lang="en-US" sz="1200" b="0" dirty="0">
              <a:solidFill>
                <a:schemeClr val="bg1"/>
              </a:solidFill>
            </a:rPr>
            <a:t>Machine Learning</a:t>
          </a:r>
        </a:p>
      </dgm:t>
    </dgm:pt>
    <dgm:pt modelId="{25CA31E2-201B-4C20-9D88-19171AE36E79}" type="parTrans" cxnId="{5554E10F-8D2D-47A5-ADB0-198FC1FF58A7}">
      <dgm:prSet/>
      <dgm:spPr/>
      <dgm:t>
        <a:bodyPr/>
        <a:lstStyle/>
        <a:p>
          <a:endParaRPr lang="en-US" b="0"/>
        </a:p>
      </dgm:t>
    </dgm:pt>
    <dgm:pt modelId="{D333414C-2AD4-4CC6-9A46-643A8BAB2A65}" type="sibTrans" cxnId="{5554E10F-8D2D-47A5-ADB0-198FC1FF58A7}">
      <dgm:prSet/>
      <dgm:spPr/>
      <dgm:t>
        <a:bodyPr/>
        <a:lstStyle/>
        <a:p>
          <a:endParaRPr lang="en-US" b="0"/>
        </a:p>
      </dgm:t>
    </dgm:pt>
    <dgm:pt modelId="{CFDCD534-F292-4EEB-B531-5F64DF41E24E}">
      <dgm:prSet phldrT="[Text]" custT="1"/>
      <dgm:spPr>
        <a:solidFill>
          <a:srgbClr val="242424">
            <a:alpha val="45000"/>
          </a:srgbClr>
        </a:solidFill>
      </dgm:spPr>
      <dgm:t>
        <a:bodyPr/>
        <a:lstStyle/>
        <a:p>
          <a:r>
            <a:rPr lang="en-US" sz="1600" b="0" dirty="0"/>
            <a:t>Eric Roenker</a:t>
          </a:r>
        </a:p>
      </dgm:t>
    </dgm:pt>
    <dgm:pt modelId="{DEDA38D5-BFE8-4663-BD89-7DC61435648D}" type="parTrans" cxnId="{798F94E3-93A8-4D4E-8286-C6A06CC0BA97}">
      <dgm:prSet/>
      <dgm:spPr/>
      <dgm:t>
        <a:bodyPr/>
        <a:lstStyle/>
        <a:p>
          <a:endParaRPr lang="en-US" b="0"/>
        </a:p>
      </dgm:t>
    </dgm:pt>
    <dgm:pt modelId="{18CAD01D-9C21-48C6-8BB8-9C0ED5A8597B}" type="sibTrans" cxnId="{798F94E3-93A8-4D4E-8286-C6A06CC0BA97}">
      <dgm:prSet/>
      <dgm:spPr/>
      <dgm:t>
        <a:bodyPr/>
        <a:lstStyle/>
        <a:p>
          <a:endParaRPr lang="en-US" b="0"/>
        </a:p>
      </dgm:t>
    </dgm:pt>
    <dgm:pt modelId="{8EB889EF-64CC-4B69-8FFE-D94DBFD53AB4}">
      <dgm:prSet phldrT="[Text]" custT="1"/>
      <dgm:spPr>
        <a:solidFill>
          <a:srgbClr val="242424">
            <a:alpha val="45000"/>
          </a:srgbClr>
        </a:solidFill>
      </dgm:spPr>
      <dgm:t>
        <a:bodyPr/>
        <a:lstStyle/>
        <a:p>
          <a:pPr>
            <a:buClr>
              <a:schemeClr val="bg1"/>
            </a:buClr>
          </a:pPr>
          <a:r>
            <a:rPr lang="en-US" sz="1200" b="0" dirty="0">
              <a:solidFill>
                <a:schemeClr val="bg1"/>
              </a:solidFill>
            </a:rPr>
            <a:t>UST Consulting’s</a:t>
          </a:r>
        </a:p>
      </dgm:t>
    </dgm:pt>
    <dgm:pt modelId="{5DD417E6-379B-483C-818E-C0EAC1DFB055}" type="parTrans" cxnId="{672E392E-5423-4954-A4A0-1BA8189C3877}">
      <dgm:prSet/>
      <dgm:spPr/>
      <dgm:t>
        <a:bodyPr/>
        <a:lstStyle/>
        <a:p>
          <a:endParaRPr lang="en-US" b="0"/>
        </a:p>
      </dgm:t>
    </dgm:pt>
    <dgm:pt modelId="{63C5798C-7FCC-42B4-A557-764BE191FE69}" type="sibTrans" cxnId="{672E392E-5423-4954-A4A0-1BA8189C3877}">
      <dgm:prSet/>
      <dgm:spPr/>
      <dgm:t>
        <a:bodyPr/>
        <a:lstStyle/>
        <a:p>
          <a:endParaRPr lang="en-US" b="0"/>
        </a:p>
      </dgm:t>
    </dgm:pt>
    <dgm:pt modelId="{0970E54E-0556-4B6E-898D-5D64DD28F26F}">
      <dgm:prSet phldrT="[Text]" custT="1"/>
      <dgm:spPr>
        <a:solidFill>
          <a:srgbClr val="242424">
            <a:alpha val="45000"/>
          </a:srgbClr>
        </a:solidFill>
      </dgm:spPr>
      <dgm:t>
        <a:bodyPr/>
        <a:lstStyle/>
        <a:p>
          <a:pPr>
            <a:buClr>
              <a:schemeClr val="bg1"/>
            </a:buClr>
          </a:pPr>
          <a:r>
            <a:rPr lang="en-US" sz="1200" b="0" dirty="0">
              <a:solidFill>
                <a:schemeClr val="bg1"/>
              </a:solidFill>
            </a:rPr>
            <a:t>Modernization Practice</a:t>
          </a:r>
        </a:p>
      </dgm:t>
    </dgm:pt>
    <dgm:pt modelId="{297FF3F4-85CF-4BDD-807D-4D94CAD7C774}" type="parTrans" cxnId="{B2ED121C-0683-40E1-BD55-5AE5A50EF7B6}">
      <dgm:prSet/>
      <dgm:spPr/>
      <dgm:t>
        <a:bodyPr/>
        <a:lstStyle/>
        <a:p>
          <a:endParaRPr lang="en-US" b="0"/>
        </a:p>
      </dgm:t>
    </dgm:pt>
    <dgm:pt modelId="{57448528-4992-4671-B6DC-7670AA5CBF73}" type="sibTrans" cxnId="{B2ED121C-0683-40E1-BD55-5AE5A50EF7B6}">
      <dgm:prSet/>
      <dgm:spPr/>
      <dgm:t>
        <a:bodyPr/>
        <a:lstStyle/>
        <a:p>
          <a:endParaRPr lang="en-US" b="0"/>
        </a:p>
      </dgm:t>
    </dgm:pt>
    <dgm:pt modelId="{0EB9FE3D-AEA8-485A-BD95-F26910B3C751}" type="pres">
      <dgm:prSet presAssocID="{FFED6AF0-6AD8-41C4-BA60-7D4825670AEC}" presName="linear" presStyleCnt="0">
        <dgm:presLayoutVars>
          <dgm:dir/>
          <dgm:resizeHandles val="exact"/>
        </dgm:presLayoutVars>
      </dgm:prSet>
      <dgm:spPr/>
    </dgm:pt>
    <dgm:pt modelId="{1182C8F7-988F-43F5-ACCA-91E3C1FE9DDA}" type="pres">
      <dgm:prSet presAssocID="{CFDCD534-F292-4EEB-B531-5F64DF41E24E}" presName="comp" presStyleCnt="0"/>
      <dgm:spPr/>
    </dgm:pt>
    <dgm:pt modelId="{2F9DD297-039D-4A6C-A58B-813AC461FF9B}" type="pres">
      <dgm:prSet presAssocID="{CFDCD534-F292-4EEB-B531-5F64DF41E24E}" presName="box" presStyleLbl="node1" presStyleIdx="0" presStyleCnt="4"/>
      <dgm:spPr/>
    </dgm:pt>
    <dgm:pt modelId="{D681EEC6-5354-442C-AB14-CDDF865B0281}" type="pres">
      <dgm:prSet presAssocID="{CFDCD534-F292-4EEB-B531-5F64DF41E24E}" presName="img" presStyleLbl="fgImgPlace1" presStyleIdx="0" presStyleCnt="4"/>
      <dgm:spPr>
        <a:blipFill rotWithShape="1">
          <a:blip xmlns:r="http://schemas.openxmlformats.org/officeDocument/2006/relationships" r:embed="rId1"/>
          <a:stretch>
            <a:fillRect/>
          </a:stretch>
        </a:blipFill>
      </dgm:spPr>
    </dgm:pt>
    <dgm:pt modelId="{E3FDBA13-70E2-4839-88AD-E25558579B47}" type="pres">
      <dgm:prSet presAssocID="{CFDCD534-F292-4EEB-B531-5F64DF41E24E}" presName="text" presStyleLbl="node1" presStyleIdx="0" presStyleCnt="4">
        <dgm:presLayoutVars>
          <dgm:bulletEnabled val="1"/>
        </dgm:presLayoutVars>
      </dgm:prSet>
      <dgm:spPr/>
    </dgm:pt>
    <dgm:pt modelId="{E1A1AC8D-310A-4EAF-A8AB-932C1FE4F796}" type="pres">
      <dgm:prSet presAssocID="{18CAD01D-9C21-48C6-8BB8-9C0ED5A8597B}" presName="spacer" presStyleCnt="0"/>
      <dgm:spPr/>
    </dgm:pt>
    <dgm:pt modelId="{421A7F6C-1F15-4228-A2FE-A09432D10453}" type="pres">
      <dgm:prSet presAssocID="{BB0465BD-938F-47D6-AF51-D8D5BCD4EC73}" presName="comp" presStyleCnt="0"/>
      <dgm:spPr/>
    </dgm:pt>
    <dgm:pt modelId="{F9B3B582-9B9D-415F-AAA3-86F244674323}" type="pres">
      <dgm:prSet presAssocID="{BB0465BD-938F-47D6-AF51-D8D5BCD4EC73}" presName="box" presStyleLbl="node1" presStyleIdx="1" presStyleCnt="4"/>
      <dgm:spPr/>
    </dgm:pt>
    <dgm:pt modelId="{67107EEE-31E9-4AE5-AF37-6146B8416F65}" type="pres">
      <dgm:prSet presAssocID="{BB0465BD-938F-47D6-AF51-D8D5BCD4EC73}" presName="img" presStyleLbl="fgImgPlace1" presStyleIdx="1" presStyleCnt="4" custScaleY="90909"/>
      <dgm:spPr>
        <a:blipFill rotWithShape="1">
          <a:blip xmlns:r="http://schemas.openxmlformats.org/officeDocument/2006/relationships" r:embed="rId2"/>
          <a:stretch>
            <a:fillRect/>
          </a:stretch>
        </a:blipFill>
      </dgm:spPr>
    </dgm:pt>
    <dgm:pt modelId="{60769263-7256-4AED-AFDF-4B3415BC5C4B}" type="pres">
      <dgm:prSet presAssocID="{BB0465BD-938F-47D6-AF51-D8D5BCD4EC73}" presName="text" presStyleLbl="node1" presStyleIdx="1" presStyleCnt="4">
        <dgm:presLayoutVars>
          <dgm:bulletEnabled val="1"/>
        </dgm:presLayoutVars>
      </dgm:prSet>
      <dgm:spPr/>
    </dgm:pt>
    <dgm:pt modelId="{A976FE13-40B6-4C44-9E75-26DDB26096DD}" type="pres">
      <dgm:prSet presAssocID="{F56E1CFC-FE6A-4026-BB6B-86CF1948E5BE}" presName="spacer" presStyleCnt="0"/>
      <dgm:spPr/>
    </dgm:pt>
    <dgm:pt modelId="{479F4F2D-DE60-4F8B-93CA-09E00D3A0A77}" type="pres">
      <dgm:prSet presAssocID="{4E1E30AD-141B-466E-9A86-C068402DCCDB}" presName="comp" presStyleCnt="0"/>
      <dgm:spPr/>
    </dgm:pt>
    <dgm:pt modelId="{34AB8447-B8E9-4597-98D8-497761B1E233}" type="pres">
      <dgm:prSet presAssocID="{4E1E30AD-141B-466E-9A86-C068402DCCDB}" presName="box" presStyleLbl="node1" presStyleIdx="2" presStyleCnt="4"/>
      <dgm:spPr/>
    </dgm:pt>
    <dgm:pt modelId="{EE1DDA3F-64DD-400B-BD08-766298A9ED31}" type="pres">
      <dgm:prSet presAssocID="{4E1E30AD-141B-466E-9A86-C068402DCCDB}" presName="img" presStyleLbl="fgImgPlace1" presStyleIdx="2" presStyleCnt="4"/>
      <dgm:spPr>
        <a:blipFill rotWithShape="1">
          <a:blip xmlns:r="http://schemas.openxmlformats.org/officeDocument/2006/relationships" r:embed="rId3"/>
          <a:stretch>
            <a:fillRect/>
          </a:stretch>
        </a:blipFill>
      </dgm:spPr>
    </dgm:pt>
    <dgm:pt modelId="{D9787D0D-ADC0-4B53-AB08-C01B1E83A9A6}" type="pres">
      <dgm:prSet presAssocID="{4E1E30AD-141B-466E-9A86-C068402DCCDB}" presName="text" presStyleLbl="node1" presStyleIdx="2" presStyleCnt="4">
        <dgm:presLayoutVars>
          <dgm:bulletEnabled val="1"/>
        </dgm:presLayoutVars>
      </dgm:prSet>
      <dgm:spPr/>
    </dgm:pt>
    <dgm:pt modelId="{A9AA0CDC-C03C-4F99-A2AD-E6A6D273283B}" type="pres">
      <dgm:prSet presAssocID="{6F37331A-D711-4AF3-B035-6424222B4C37}" presName="spacer" presStyleCnt="0"/>
      <dgm:spPr/>
    </dgm:pt>
    <dgm:pt modelId="{6C5220DE-CBEE-44E4-A759-7C04A7792B6F}" type="pres">
      <dgm:prSet presAssocID="{59D1109D-B9E3-4F99-A879-8950948B83E0}" presName="comp" presStyleCnt="0"/>
      <dgm:spPr/>
    </dgm:pt>
    <dgm:pt modelId="{7F3C578B-FD53-4584-9922-EB01676ED86E}" type="pres">
      <dgm:prSet presAssocID="{59D1109D-B9E3-4F99-A879-8950948B83E0}" presName="box" presStyleLbl="node1" presStyleIdx="3" presStyleCnt="4"/>
      <dgm:spPr/>
    </dgm:pt>
    <dgm:pt modelId="{F70355C0-1FD7-4A64-A26A-6A1B1FB891AF}" type="pres">
      <dgm:prSet presAssocID="{59D1109D-B9E3-4F99-A879-8950948B83E0}" presName="img" presStyleLbl="fgImgPlace1" presStyleIdx="3" presStyleCnt="4"/>
      <dgm:spPr>
        <a:blipFill rotWithShape="1">
          <a:blip xmlns:r="http://schemas.openxmlformats.org/officeDocument/2006/relationships" r:embed="rId4"/>
          <a:stretch>
            <a:fillRect/>
          </a:stretch>
        </a:blipFill>
      </dgm:spPr>
    </dgm:pt>
    <dgm:pt modelId="{B034C533-3216-4DE4-8D54-8804CFA09CD9}" type="pres">
      <dgm:prSet presAssocID="{59D1109D-B9E3-4F99-A879-8950948B83E0}" presName="text" presStyleLbl="node1" presStyleIdx="3" presStyleCnt="4">
        <dgm:presLayoutVars>
          <dgm:bulletEnabled val="1"/>
        </dgm:presLayoutVars>
      </dgm:prSet>
      <dgm:spPr/>
    </dgm:pt>
  </dgm:ptLst>
  <dgm:cxnLst>
    <dgm:cxn modelId="{04BE7890-B3E1-4D39-825E-B07E83E40EDF}" type="presOf" srcId="{0970E54E-0556-4B6E-898D-5D64DD28F26F}" destId="{E3FDBA13-70E2-4839-88AD-E25558579B47}" srcOrd="1" destOrd="2" presId="urn:microsoft.com/office/officeart/2005/8/layout/vList4"/>
    <dgm:cxn modelId="{559CD61E-18E7-4A05-8293-E21828044174}" type="presOf" srcId="{8EB889EF-64CC-4B69-8FFE-D94DBFD53AB4}" destId="{E3FDBA13-70E2-4839-88AD-E25558579B47}" srcOrd="1" destOrd="1" presId="urn:microsoft.com/office/officeart/2005/8/layout/vList4"/>
    <dgm:cxn modelId="{A2E059F2-C7B5-4492-8E9E-EFBF5F347D63}" type="presOf" srcId="{06E63929-413F-472B-9606-9C093E719438}" destId="{34AB8447-B8E9-4597-98D8-497761B1E233}" srcOrd="0" destOrd="1" presId="urn:microsoft.com/office/officeart/2005/8/layout/vList4"/>
    <dgm:cxn modelId="{6D73717F-F33D-4A6C-BFE3-5B4860191D13}" type="presOf" srcId="{D08B046F-9C4F-419B-B03C-8A67C680D1B4}" destId="{B034C533-3216-4DE4-8D54-8804CFA09CD9}" srcOrd="1" destOrd="1" presId="urn:microsoft.com/office/officeart/2005/8/layout/vList4"/>
    <dgm:cxn modelId="{6599373D-D27F-4198-B5D2-F706C1C65F8D}" srcId="{BB0465BD-938F-47D6-AF51-D8D5BCD4EC73}" destId="{1A1E4DDC-BBB7-411F-84B6-1A5B155457FC}" srcOrd="1" destOrd="0" parTransId="{A5B3C9D1-8858-4ADA-90DA-79B0DC9FDEAE}" sibTransId="{E45CB3D9-B1BC-41DD-A62C-7F5F83085FFD}"/>
    <dgm:cxn modelId="{F2929A8F-BC7A-488F-BCDF-178A75C325E8}" srcId="{BB0465BD-938F-47D6-AF51-D8D5BCD4EC73}" destId="{1DA97782-D667-4C63-8533-E7DE600AE2F0}" srcOrd="0" destOrd="0" parTransId="{54BD230B-B5B6-4EEA-965B-76E2C374A628}" sibTransId="{BFB277EB-BF9D-49A3-B349-025B988EA09D}"/>
    <dgm:cxn modelId="{9BB75A17-3C99-4DF7-B00E-1B8274040728}" type="presOf" srcId="{7491380A-5A91-4835-882D-35755C62B758}" destId="{F9B3B582-9B9D-415F-AAA3-86F244674323}" srcOrd="0" destOrd="3" presId="urn:microsoft.com/office/officeart/2005/8/layout/vList4"/>
    <dgm:cxn modelId="{893D4B16-7F82-4B24-B198-A23DFABBFCFF}" type="presOf" srcId="{D08B046F-9C4F-419B-B03C-8A67C680D1B4}" destId="{7F3C578B-FD53-4584-9922-EB01676ED86E}" srcOrd="0" destOrd="1" presId="urn:microsoft.com/office/officeart/2005/8/layout/vList4"/>
    <dgm:cxn modelId="{03BDD8D3-E805-446B-B088-31AFB58A2903}" type="presOf" srcId="{1A1E4DDC-BBB7-411F-84B6-1A5B155457FC}" destId="{60769263-7256-4AED-AFDF-4B3415BC5C4B}" srcOrd="1" destOrd="2" presId="urn:microsoft.com/office/officeart/2005/8/layout/vList4"/>
    <dgm:cxn modelId="{C3F6D87C-EAC8-4993-9655-FF1A5AFD6B89}" type="presOf" srcId="{1A1E4DDC-BBB7-411F-84B6-1A5B155457FC}" destId="{F9B3B582-9B9D-415F-AAA3-86F244674323}" srcOrd="0" destOrd="2" presId="urn:microsoft.com/office/officeart/2005/8/layout/vList4"/>
    <dgm:cxn modelId="{672E392E-5423-4954-A4A0-1BA8189C3877}" srcId="{CFDCD534-F292-4EEB-B531-5F64DF41E24E}" destId="{8EB889EF-64CC-4B69-8FFE-D94DBFD53AB4}" srcOrd="0" destOrd="0" parTransId="{5DD417E6-379B-483C-818E-C0EAC1DFB055}" sibTransId="{63C5798C-7FCC-42B4-A557-764BE191FE69}"/>
    <dgm:cxn modelId="{C2FF6392-DFDF-49AC-9A0F-949F91BBF946}" srcId="{FFED6AF0-6AD8-41C4-BA60-7D4825670AEC}" destId="{59D1109D-B9E3-4F99-A879-8950948B83E0}" srcOrd="3" destOrd="0" parTransId="{E384B582-974F-42BA-8733-DEC655994FFC}" sibTransId="{0AD2522B-5880-42A8-B0B3-D0E63006B67F}"/>
    <dgm:cxn modelId="{CF0F7D83-58B7-4BCD-9738-15328D2CEC4F}" type="presOf" srcId="{1DA97782-D667-4C63-8533-E7DE600AE2F0}" destId="{F9B3B582-9B9D-415F-AAA3-86F244674323}" srcOrd="0" destOrd="1" presId="urn:microsoft.com/office/officeart/2005/8/layout/vList4"/>
    <dgm:cxn modelId="{CDF90A11-DFB9-4A2B-B425-95AC859FC540}" type="presOf" srcId="{7491380A-5A91-4835-882D-35755C62B758}" destId="{60769263-7256-4AED-AFDF-4B3415BC5C4B}" srcOrd="1" destOrd="3" presId="urn:microsoft.com/office/officeart/2005/8/layout/vList4"/>
    <dgm:cxn modelId="{CEE0554C-46F7-4A58-95D7-993BAE79FF07}" type="presOf" srcId="{59D1109D-B9E3-4F99-A879-8950948B83E0}" destId="{7F3C578B-FD53-4584-9922-EB01676ED86E}" srcOrd="0" destOrd="0" presId="urn:microsoft.com/office/officeart/2005/8/layout/vList4"/>
    <dgm:cxn modelId="{6446769E-B1D5-4819-8AE2-6A16B4292D7E}" type="presOf" srcId="{0970E54E-0556-4B6E-898D-5D64DD28F26F}" destId="{2F9DD297-039D-4A6C-A58B-813AC461FF9B}" srcOrd="0" destOrd="2" presId="urn:microsoft.com/office/officeart/2005/8/layout/vList4"/>
    <dgm:cxn modelId="{ECC30019-80C8-41E7-8CC5-26F604D760F0}" type="presOf" srcId="{BB0465BD-938F-47D6-AF51-D8D5BCD4EC73}" destId="{F9B3B582-9B9D-415F-AAA3-86F244674323}" srcOrd="0" destOrd="0" presId="urn:microsoft.com/office/officeart/2005/8/layout/vList4"/>
    <dgm:cxn modelId="{79550735-AF79-4188-B655-5AE20ED6E461}" type="presOf" srcId="{CFDCD534-F292-4EEB-B531-5F64DF41E24E}" destId="{E3FDBA13-70E2-4839-88AD-E25558579B47}" srcOrd="1" destOrd="0" presId="urn:microsoft.com/office/officeart/2005/8/layout/vList4"/>
    <dgm:cxn modelId="{6B8458E2-60BA-4F39-9AFC-07516A59A614}" type="presOf" srcId="{4E1E30AD-141B-466E-9A86-C068402DCCDB}" destId="{D9787D0D-ADC0-4B53-AB08-C01B1E83A9A6}" srcOrd="1" destOrd="0" presId="urn:microsoft.com/office/officeart/2005/8/layout/vList4"/>
    <dgm:cxn modelId="{5554E10F-8D2D-47A5-ADB0-198FC1FF58A7}" srcId="{BB0465BD-938F-47D6-AF51-D8D5BCD4EC73}" destId="{7491380A-5A91-4835-882D-35755C62B758}" srcOrd="2" destOrd="0" parTransId="{25CA31E2-201B-4C20-9D88-19171AE36E79}" sibTransId="{D333414C-2AD4-4CC6-9A46-643A8BAB2A65}"/>
    <dgm:cxn modelId="{5CC10F95-B8D6-46E8-A39A-0EC48C321937}" type="presOf" srcId="{BB0465BD-938F-47D6-AF51-D8D5BCD4EC73}" destId="{60769263-7256-4AED-AFDF-4B3415BC5C4B}" srcOrd="1" destOrd="0" presId="urn:microsoft.com/office/officeart/2005/8/layout/vList4"/>
    <dgm:cxn modelId="{38240706-F14C-46AD-BBDE-0DE52C19A697}" type="presOf" srcId="{8EB889EF-64CC-4B69-8FFE-D94DBFD53AB4}" destId="{2F9DD297-039D-4A6C-A58B-813AC461FF9B}" srcOrd="0" destOrd="1" presId="urn:microsoft.com/office/officeart/2005/8/layout/vList4"/>
    <dgm:cxn modelId="{AA2A0D4D-37A3-4D3C-A198-5B8E98B31C2A}" type="presOf" srcId="{59D1109D-B9E3-4F99-A879-8950948B83E0}" destId="{B034C533-3216-4DE4-8D54-8804CFA09CD9}" srcOrd="1" destOrd="0" presId="urn:microsoft.com/office/officeart/2005/8/layout/vList4"/>
    <dgm:cxn modelId="{06EB3A78-7806-4169-B87D-97E4FD34CB28}" type="presOf" srcId="{4E1E30AD-141B-466E-9A86-C068402DCCDB}" destId="{34AB8447-B8E9-4597-98D8-497761B1E233}" srcOrd="0" destOrd="0" presId="urn:microsoft.com/office/officeart/2005/8/layout/vList4"/>
    <dgm:cxn modelId="{78DE673D-17AF-4BCA-9B09-F05DEFE030A2}" srcId="{FFED6AF0-6AD8-41C4-BA60-7D4825670AEC}" destId="{4E1E30AD-141B-466E-9A86-C068402DCCDB}" srcOrd="2" destOrd="0" parTransId="{5E7DC71B-71D1-4AA0-9E3F-D4696E8CC95F}" sibTransId="{6F37331A-D711-4AF3-B035-6424222B4C37}"/>
    <dgm:cxn modelId="{C64AEB22-2651-4DEE-900F-0115DBFBF8B8}" type="presOf" srcId="{1DA97782-D667-4C63-8533-E7DE600AE2F0}" destId="{60769263-7256-4AED-AFDF-4B3415BC5C4B}" srcOrd="1" destOrd="1" presId="urn:microsoft.com/office/officeart/2005/8/layout/vList4"/>
    <dgm:cxn modelId="{798F94E3-93A8-4D4E-8286-C6A06CC0BA97}" srcId="{FFED6AF0-6AD8-41C4-BA60-7D4825670AEC}" destId="{CFDCD534-F292-4EEB-B531-5F64DF41E24E}" srcOrd="0" destOrd="0" parTransId="{DEDA38D5-BFE8-4663-BD89-7DC61435648D}" sibTransId="{18CAD01D-9C21-48C6-8BB8-9C0ED5A8597B}"/>
    <dgm:cxn modelId="{B2ED121C-0683-40E1-BD55-5AE5A50EF7B6}" srcId="{CFDCD534-F292-4EEB-B531-5F64DF41E24E}" destId="{0970E54E-0556-4B6E-898D-5D64DD28F26F}" srcOrd="1" destOrd="0" parTransId="{297FF3F4-85CF-4BDD-807D-4D94CAD7C774}" sibTransId="{57448528-4992-4671-B6DC-7670AA5CBF73}"/>
    <dgm:cxn modelId="{4FCA9452-C2C9-484D-99FD-8D92A66F9FE1}" type="presOf" srcId="{FFED6AF0-6AD8-41C4-BA60-7D4825670AEC}" destId="{0EB9FE3D-AEA8-485A-BD95-F26910B3C751}" srcOrd="0" destOrd="0" presId="urn:microsoft.com/office/officeart/2005/8/layout/vList4"/>
    <dgm:cxn modelId="{6E62D231-6D32-419F-B935-60C10E4F96A4}" type="presOf" srcId="{CFDCD534-F292-4EEB-B531-5F64DF41E24E}" destId="{2F9DD297-039D-4A6C-A58B-813AC461FF9B}" srcOrd="0" destOrd="0" presId="urn:microsoft.com/office/officeart/2005/8/layout/vList4"/>
    <dgm:cxn modelId="{9247C24F-02B3-4EDE-B289-4365989103D1}" srcId="{4E1E30AD-141B-466E-9A86-C068402DCCDB}" destId="{06E63929-413F-472B-9606-9C093E719438}" srcOrd="0" destOrd="0" parTransId="{304CBE09-A85B-4F97-9F23-65B5DA334F02}" sibTransId="{E1E617DB-442C-4133-8364-1203015EC0FD}"/>
    <dgm:cxn modelId="{3F452126-BF47-4D17-81BF-04893E2A423F}" type="presOf" srcId="{06E63929-413F-472B-9606-9C093E719438}" destId="{D9787D0D-ADC0-4B53-AB08-C01B1E83A9A6}" srcOrd="1" destOrd="1" presId="urn:microsoft.com/office/officeart/2005/8/layout/vList4"/>
    <dgm:cxn modelId="{D5545896-6411-4D87-A7F2-706AD949BA70}" srcId="{FFED6AF0-6AD8-41C4-BA60-7D4825670AEC}" destId="{BB0465BD-938F-47D6-AF51-D8D5BCD4EC73}" srcOrd="1" destOrd="0" parTransId="{61E0240E-F8B1-4EB2-B3F0-FFB14090AC50}" sibTransId="{F56E1CFC-FE6A-4026-BB6B-86CF1948E5BE}"/>
    <dgm:cxn modelId="{F9A57609-613F-433F-B8E8-F7500518D689}" srcId="{59D1109D-B9E3-4F99-A879-8950948B83E0}" destId="{D08B046F-9C4F-419B-B03C-8A67C680D1B4}" srcOrd="0" destOrd="0" parTransId="{04F73765-A154-4052-8D5B-DE16F1B3292B}" sibTransId="{32920610-82B8-4EE9-ADA6-0F20B101C48B}"/>
    <dgm:cxn modelId="{229921EE-23C5-4F1C-BF41-62170341EAF9}" type="presParOf" srcId="{0EB9FE3D-AEA8-485A-BD95-F26910B3C751}" destId="{1182C8F7-988F-43F5-ACCA-91E3C1FE9DDA}" srcOrd="0" destOrd="0" presId="urn:microsoft.com/office/officeart/2005/8/layout/vList4"/>
    <dgm:cxn modelId="{F125D580-4C3D-4FCA-B414-E1E64755C484}" type="presParOf" srcId="{1182C8F7-988F-43F5-ACCA-91E3C1FE9DDA}" destId="{2F9DD297-039D-4A6C-A58B-813AC461FF9B}" srcOrd="0" destOrd="0" presId="urn:microsoft.com/office/officeart/2005/8/layout/vList4"/>
    <dgm:cxn modelId="{A0971086-FC85-45D6-8A90-76824EE4F1BB}" type="presParOf" srcId="{1182C8F7-988F-43F5-ACCA-91E3C1FE9DDA}" destId="{D681EEC6-5354-442C-AB14-CDDF865B0281}" srcOrd="1" destOrd="0" presId="urn:microsoft.com/office/officeart/2005/8/layout/vList4"/>
    <dgm:cxn modelId="{8FC6EDCB-C4CC-4972-94C8-3B8B1B6F9AD2}" type="presParOf" srcId="{1182C8F7-988F-43F5-ACCA-91E3C1FE9DDA}" destId="{E3FDBA13-70E2-4839-88AD-E25558579B47}" srcOrd="2" destOrd="0" presId="urn:microsoft.com/office/officeart/2005/8/layout/vList4"/>
    <dgm:cxn modelId="{C815608D-0BC9-407A-9641-33E5BAE30162}" type="presParOf" srcId="{0EB9FE3D-AEA8-485A-BD95-F26910B3C751}" destId="{E1A1AC8D-310A-4EAF-A8AB-932C1FE4F796}" srcOrd="1" destOrd="0" presId="urn:microsoft.com/office/officeart/2005/8/layout/vList4"/>
    <dgm:cxn modelId="{0B9F7F52-AA34-4DE1-B39C-ABFCD52D111E}" type="presParOf" srcId="{0EB9FE3D-AEA8-485A-BD95-F26910B3C751}" destId="{421A7F6C-1F15-4228-A2FE-A09432D10453}" srcOrd="2" destOrd="0" presId="urn:microsoft.com/office/officeart/2005/8/layout/vList4"/>
    <dgm:cxn modelId="{D4F5221C-AB67-4529-AF7C-BDC966A608CA}" type="presParOf" srcId="{421A7F6C-1F15-4228-A2FE-A09432D10453}" destId="{F9B3B582-9B9D-415F-AAA3-86F244674323}" srcOrd="0" destOrd="0" presId="urn:microsoft.com/office/officeart/2005/8/layout/vList4"/>
    <dgm:cxn modelId="{31DB1014-7722-4103-A364-8D4E5B2FDCFD}" type="presParOf" srcId="{421A7F6C-1F15-4228-A2FE-A09432D10453}" destId="{67107EEE-31E9-4AE5-AF37-6146B8416F65}" srcOrd="1" destOrd="0" presId="urn:microsoft.com/office/officeart/2005/8/layout/vList4"/>
    <dgm:cxn modelId="{88471305-0C9A-4B4B-98E8-A04DC127E4B4}" type="presParOf" srcId="{421A7F6C-1F15-4228-A2FE-A09432D10453}" destId="{60769263-7256-4AED-AFDF-4B3415BC5C4B}" srcOrd="2" destOrd="0" presId="urn:microsoft.com/office/officeart/2005/8/layout/vList4"/>
    <dgm:cxn modelId="{872D6B23-DEC7-409B-A16F-7BA09A24BAB7}" type="presParOf" srcId="{0EB9FE3D-AEA8-485A-BD95-F26910B3C751}" destId="{A976FE13-40B6-4C44-9E75-26DDB26096DD}" srcOrd="3" destOrd="0" presId="urn:microsoft.com/office/officeart/2005/8/layout/vList4"/>
    <dgm:cxn modelId="{E02D688D-EB11-450D-85CC-460110EBCD4E}" type="presParOf" srcId="{0EB9FE3D-AEA8-485A-BD95-F26910B3C751}" destId="{479F4F2D-DE60-4F8B-93CA-09E00D3A0A77}" srcOrd="4" destOrd="0" presId="urn:microsoft.com/office/officeart/2005/8/layout/vList4"/>
    <dgm:cxn modelId="{23E5BE58-E740-4E32-8A9B-704AB3EC7CBB}" type="presParOf" srcId="{479F4F2D-DE60-4F8B-93CA-09E00D3A0A77}" destId="{34AB8447-B8E9-4597-98D8-497761B1E233}" srcOrd="0" destOrd="0" presId="urn:microsoft.com/office/officeart/2005/8/layout/vList4"/>
    <dgm:cxn modelId="{895E9B06-2489-4504-83F0-56B084259DDC}" type="presParOf" srcId="{479F4F2D-DE60-4F8B-93CA-09E00D3A0A77}" destId="{EE1DDA3F-64DD-400B-BD08-766298A9ED31}" srcOrd="1" destOrd="0" presId="urn:microsoft.com/office/officeart/2005/8/layout/vList4"/>
    <dgm:cxn modelId="{6CB89C35-F61B-475E-9D23-08014769E555}" type="presParOf" srcId="{479F4F2D-DE60-4F8B-93CA-09E00D3A0A77}" destId="{D9787D0D-ADC0-4B53-AB08-C01B1E83A9A6}" srcOrd="2" destOrd="0" presId="urn:microsoft.com/office/officeart/2005/8/layout/vList4"/>
    <dgm:cxn modelId="{388F3599-4129-4691-B24D-59D189BDE8BA}" type="presParOf" srcId="{0EB9FE3D-AEA8-485A-BD95-F26910B3C751}" destId="{A9AA0CDC-C03C-4F99-A2AD-E6A6D273283B}" srcOrd="5" destOrd="0" presId="urn:microsoft.com/office/officeart/2005/8/layout/vList4"/>
    <dgm:cxn modelId="{3938D7BE-2F90-4169-8EDE-873FA7BC7F70}" type="presParOf" srcId="{0EB9FE3D-AEA8-485A-BD95-F26910B3C751}" destId="{6C5220DE-CBEE-44E4-A759-7C04A7792B6F}" srcOrd="6" destOrd="0" presId="urn:microsoft.com/office/officeart/2005/8/layout/vList4"/>
    <dgm:cxn modelId="{1AB2ACD3-88BE-4BC4-855C-51B4C2638D01}" type="presParOf" srcId="{6C5220DE-CBEE-44E4-A759-7C04A7792B6F}" destId="{7F3C578B-FD53-4584-9922-EB01676ED86E}" srcOrd="0" destOrd="0" presId="urn:microsoft.com/office/officeart/2005/8/layout/vList4"/>
    <dgm:cxn modelId="{2D2E63F7-66DC-4F79-B7CD-9125117F8BC6}" type="presParOf" srcId="{6C5220DE-CBEE-44E4-A759-7C04A7792B6F}" destId="{F70355C0-1FD7-4A64-A26A-6A1B1FB891AF}" srcOrd="1" destOrd="0" presId="urn:microsoft.com/office/officeart/2005/8/layout/vList4"/>
    <dgm:cxn modelId="{49800155-6E2B-419F-B34C-3D5B997D139D}" type="presParOf" srcId="{6C5220DE-CBEE-44E4-A759-7C04A7792B6F}" destId="{B034C533-3216-4DE4-8D54-8804CFA09CD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6AF0-6AD8-41C4-BA60-7D4825670AE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E1E30AD-141B-466E-9A86-C068402DCCDB}">
      <dgm:prSet phldrT="[Text]" custT="1"/>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pPr marL="0" lvl="0" indent="0" algn="l" defTabSz="533400">
            <a:lnSpc>
              <a:spcPct val="90000"/>
            </a:lnSpc>
            <a:spcBef>
              <a:spcPct val="0"/>
            </a:spcBef>
            <a:spcAft>
              <a:spcPct val="35000"/>
            </a:spcAft>
            <a:buNone/>
          </a:pPr>
          <a:r>
            <a:rPr lang="en-US" sz="1600" b="0" kern="1200" dirty="0">
              <a:solidFill>
                <a:prstClr val="white"/>
              </a:solidFill>
              <a:latin typeface="Trebuchet MS"/>
              <a:ea typeface="+mn-ea"/>
              <a:cs typeface="+mn-cs"/>
            </a:rPr>
            <a:t>Varghese Cherian</a:t>
          </a:r>
        </a:p>
      </dgm:t>
    </dgm:pt>
    <dgm:pt modelId="{5E7DC71B-71D1-4AA0-9E3F-D4696E8CC95F}" type="parTrans" cxnId="{78DE673D-17AF-4BCA-9B09-F05DEFE030A2}">
      <dgm:prSet/>
      <dgm:spPr/>
      <dgm:t>
        <a:bodyPr/>
        <a:lstStyle/>
        <a:p>
          <a:endParaRPr lang="en-US" b="0"/>
        </a:p>
      </dgm:t>
    </dgm:pt>
    <dgm:pt modelId="{6F37331A-D711-4AF3-B035-6424222B4C37}" type="sibTrans" cxnId="{78DE673D-17AF-4BCA-9B09-F05DEFE030A2}">
      <dgm:prSet/>
      <dgm:spPr/>
      <dgm:t>
        <a:bodyPr/>
        <a:lstStyle/>
        <a:p>
          <a:endParaRPr lang="en-US" b="0"/>
        </a:p>
      </dgm:t>
    </dgm:pt>
    <dgm:pt modelId="{06E63929-413F-472B-9606-9C093E719438}">
      <dgm:prSet phldrT="[Text]" custT="1"/>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pPr marL="0" lvl="0" indent="0" algn="l" defTabSz="53340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Technology Build Services</a:t>
          </a:r>
        </a:p>
      </dgm:t>
    </dgm:pt>
    <dgm:pt modelId="{304CBE09-A85B-4F97-9F23-65B5DA334F02}" type="parTrans" cxnId="{9247C24F-02B3-4EDE-B289-4365989103D1}">
      <dgm:prSet/>
      <dgm:spPr/>
      <dgm:t>
        <a:bodyPr/>
        <a:lstStyle/>
        <a:p>
          <a:endParaRPr lang="en-US" b="0"/>
        </a:p>
      </dgm:t>
    </dgm:pt>
    <dgm:pt modelId="{E1E617DB-442C-4133-8364-1203015EC0FD}" type="sibTrans" cxnId="{9247C24F-02B3-4EDE-B289-4365989103D1}">
      <dgm:prSet/>
      <dgm:spPr/>
      <dgm:t>
        <a:bodyPr/>
        <a:lstStyle/>
        <a:p>
          <a:endParaRPr lang="en-US" b="0"/>
        </a:p>
      </dgm:t>
    </dgm:pt>
    <dgm:pt modelId="{59D1109D-B9E3-4F99-A879-8950948B83E0}">
      <dgm:prSet phldrT="[Text]"/>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r>
            <a:rPr lang="en-US" b="0" dirty="0"/>
            <a:t>Prashanthjee Sasidharan Pillai</a:t>
          </a:r>
        </a:p>
      </dgm:t>
    </dgm:pt>
    <dgm:pt modelId="{E384B582-974F-42BA-8733-DEC655994FFC}" type="parTrans" cxnId="{C2FF6392-DFDF-49AC-9A0F-949F91BBF946}">
      <dgm:prSet/>
      <dgm:spPr/>
      <dgm:t>
        <a:bodyPr/>
        <a:lstStyle/>
        <a:p>
          <a:endParaRPr lang="en-US" b="0"/>
        </a:p>
      </dgm:t>
    </dgm:pt>
    <dgm:pt modelId="{0AD2522B-5880-42A8-B0B3-D0E63006B67F}" type="sibTrans" cxnId="{C2FF6392-DFDF-49AC-9A0F-949F91BBF946}">
      <dgm:prSet/>
      <dgm:spPr/>
      <dgm:t>
        <a:bodyPr/>
        <a:lstStyle/>
        <a:p>
          <a:endParaRPr lang="en-US" b="0"/>
        </a:p>
      </dgm:t>
    </dgm:pt>
    <dgm:pt modelId="{D08B046F-9C4F-419B-B03C-8A67C680D1B4}">
      <dgm:prSet phldrT="[Text]"/>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pPr>
            <a:buClr>
              <a:schemeClr val="bg1"/>
            </a:buClr>
          </a:pPr>
          <a:r>
            <a:rPr kumimoji="0" lang="en-US" b="0" i="0" u="none" strike="noStrike" cap="none" normalizeH="0" baseline="0" dirty="0">
              <a:ln>
                <a:noFill/>
              </a:ln>
              <a:solidFill>
                <a:schemeClr val="bg1"/>
              </a:solidFill>
              <a:effectLst/>
              <a:latin typeface="+mn-lt"/>
              <a:ea typeface="+mn-ea"/>
              <a:cs typeface="+mn-cs"/>
            </a:rPr>
            <a:t>Java, SOA, Integration</a:t>
          </a:r>
          <a:endParaRPr lang="en-US" b="0" dirty="0">
            <a:solidFill>
              <a:schemeClr val="bg1"/>
            </a:solidFill>
          </a:endParaRPr>
        </a:p>
      </dgm:t>
    </dgm:pt>
    <dgm:pt modelId="{04F73765-A154-4052-8D5B-DE16F1B3292B}" type="parTrans" cxnId="{F9A57609-613F-433F-B8E8-F7500518D689}">
      <dgm:prSet/>
      <dgm:spPr/>
      <dgm:t>
        <a:bodyPr/>
        <a:lstStyle/>
        <a:p>
          <a:endParaRPr lang="en-US" b="0"/>
        </a:p>
      </dgm:t>
    </dgm:pt>
    <dgm:pt modelId="{32920610-82B8-4EE9-ADA6-0F20B101C48B}" type="sibTrans" cxnId="{F9A57609-613F-433F-B8E8-F7500518D689}">
      <dgm:prSet/>
      <dgm:spPr/>
      <dgm:t>
        <a:bodyPr/>
        <a:lstStyle/>
        <a:p>
          <a:endParaRPr lang="en-US" b="0"/>
        </a:p>
      </dgm:t>
    </dgm:pt>
    <dgm:pt modelId="{D7B380AC-4C83-4A35-BC45-A77744F64273}">
      <dgm:prSet phldrT="[Text]" custT="1"/>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pPr marL="0" lvl="0" indent="0" algn="l" defTabSz="533400">
            <a:lnSpc>
              <a:spcPct val="90000"/>
            </a:lnSpc>
            <a:spcBef>
              <a:spcPct val="0"/>
            </a:spcBef>
            <a:spcAft>
              <a:spcPct val="35000"/>
            </a:spcAft>
            <a:buClr>
              <a:schemeClr val="bg1"/>
            </a:buClr>
            <a:buNone/>
          </a:pPr>
          <a:endParaRPr lang="en-US" sz="1200" b="0" kern="1200" dirty="0">
            <a:solidFill>
              <a:prstClr val="white"/>
            </a:solidFill>
            <a:latin typeface="Trebuchet MS"/>
            <a:ea typeface="+mn-ea"/>
            <a:cs typeface="+mn-cs"/>
          </a:endParaRPr>
        </a:p>
      </dgm:t>
    </dgm:pt>
    <dgm:pt modelId="{7B37CC46-F537-4E2E-8F7C-8C2DF54FD918}" type="parTrans" cxnId="{6991DA13-F0C4-4588-8F22-3FF5E37ECBBB}">
      <dgm:prSet/>
      <dgm:spPr/>
      <dgm:t>
        <a:bodyPr/>
        <a:lstStyle/>
        <a:p>
          <a:endParaRPr lang="en-US" b="0"/>
        </a:p>
      </dgm:t>
    </dgm:pt>
    <dgm:pt modelId="{9B767F54-5043-412C-B828-7311EF2032B7}" type="sibTrans" cxnId="{6991DA13-F0C4-4588-8F22-3FF5E37ECBBB}">
      <dgm:prSet/>
      <dgm:spPr/>
      <dgm:t>
        <a:bodyPr/>
        <a:lstStyle/>
        <a:p>
          <a:endParaRPr lang="en-US" b="0"/>
        </a:p>
      </dgm:t>
    </dgm:pt>
    <dgm:pt modelId="{B6D12AFD-B601-43CE-B99D-FE4E5C12710E}">
      <dgm:prSet phldrT="[Text]"/>
      <dgm:spPr>
        <a:solidFill>
          <a:schemeClr val="tx1">
            <a:alpha val="45000"/>
          </a:schemeClr>
        </a:solidFill>
      </dgm:spPr>
      <dgm:t>
        <a:bodyPr/>
        <a:lstStyle/>
        <a:p>
          <a:r>
            <a:rPr lang="en-US" b="0" dirty="0"/>
            <a:t>Dave Cheema</a:t>
          </a:r>
          <a:endParaRPr lang="en-US" b="0" dirty="0">
            <a:solidFill>
              <a:schemeClr val="bg1"/>
            </a:solidFill>
          </a:endParaRPr>
        </a:p>
      </dgm:t>
    </dgm:pt>
    <dgm:pt modelId="{590DB42B-B4E1-44A0-B662-2C7B449F5F9C}" type="parTrans" cxnId="{70CBE09A-61C4-4A1C-BEF5-E447214FE242}">
      <dgm:prSet/>
      <dgm:spPr/>
      <dgm:t>
        <a:bodyPr/>
        <a:lstStyle/>
        <a:p>
          <a:endParaRPr lang="en-US" b="0"/>
        </a:p>
      </dgm:t>
    </dgm:pt>
    <dgm:pt modelId="{FB1D3A4D-5E88-4160-A7C5-24152206D3D2}" type="sibTrans" cxnId="{70CBE09A-61C4-4A1C-BEF5-E447214FE242}">
      <dgm:prSet/>
      <dgm:spPr/>
      <dgm:t>
        <a:bodyPr/>
        <a:lstStyle/>
        <a:p>
          <a:endParaRPr lang="en-US" b="0"/>
        </a:p>
      </dgm:t>
    </dgm:pt>
    <dgm:pt modelId="{FDB75EC5-C069-4BFE-B0E4-CDDDA95A9DAD}">
      <dgm:prSet phldrT="[Text]"/>
      <dgm:spPr>
        <a:solidFill>
          <a:schemeClr val="tx1">
            <a:alpha val="45000"/>
          </a:schemeClr>
        </a:solidFill>
        <a:ln w="25400"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t" anchorCtr="0"/>
        <a:lstStyle/>
        <a:p>
          <a:pPr>
            <a:buClr>
              <a:schemeClr val="bg1"/>
            </a:buClr>
          </a:pPr>
          <a:r>
            <a:rPr kumimoji="0" lang="en-US" b="0" i="0" u="none" strike="noStrike" cap="none" normalizeH="0" baseline="0" dirty="0">
              <a:ln>
                <a:noFill/>
              </a:ln>
              <a:solidFill>
                <a:schemeClr val="bg1"/>
              </a:solidFill>
              <a:effectLst/>
              <a:latin typeface="+mn-lt"/>
              <a:ea typeface="+mn-ea"/>
              <a:cs typeface="+mn-cs"/>
            </a:rPr>
            <a:t>Enterprise Architecture, TOGAF</a:t>
          </a:r>
          <a:endParaRPr lang="en-US" b="0" dirty="0">
            <a:solidFill>
              <a:schemeClr val="bg1"/>
            </a:solidFill>
          </a:endParaRPr>
        </a:p>
      </dgm:t>
    </dgm:pt>
    <dgm:pt modelId="{CBA78432-BCC1-4964-B732-A78D990E3122}" type="parTrans" cxnId="{958EC61D-4EDC-42D1-BBDE-EFC2DAFCC665}">
      <dgm:prSet/>
      <dgm:spPr/>
      <dgm:t>
        <a:bodyPr/>
        <a:lstStyle/>
        <a:p>
          <a:endParaRPr lang="en-US" b="0"/>
        </a:p>
      </dgm:t>
    </dgm:pt>
    <dgm:pt modelId="{36155DFA-06D3-4C49-AA56-0BBA7596E10F}" type="sibTrans" cxnId="{958EC61D-4EDC-42D1-BBDE-EFC2DAFCC665}">
      <dgm:prSet/>
      <dgm:spPr/>
      <dgm:t>
        <a:bodyPr/>
        <a:lstStyle/>
        <a:p>
          <a:endParaRPr lang="en-US" b="0"/>
        </a:p>
      </dgm:t>
    </dgm:pt>
    <dgm:pt modelId="{04E803C5-A586-4953-A4AF-AA7D09E5C8E5}">
      <dgm:prSet phldrT="[Text]"/>
      <dgm:spPr>
        <a:solidFill>
          <a:schemeClr val="tx1">
            <a:alpha val="45000"/>
          </a:schemeClr>
        </a:solidFill>
      </dgm:spPr>
      <dgm:t>
        <a:bodyPr/>
        <a:lstStyle/>
        <a:p>
          <a:r>
            <a:rPr lang="en-US" b="0" dirty="0"/>
            <a:t>Enterprise Architecture</a:t>
          </a:r>
        </a:p>
      </dgm:t>
    </dgm:pt>
    <dgm:pt modelId="{BAD0AF1C-D276-46E4-800D-ADA4B2283B7F}" type="parTrans" cxnId="{CC5DF0DE-8EA6-4F60-9589-99CB4E8EA3F2}">
      <dgm:prSet/>
      <dgm:spPr/>
      <dgm:t>
        <a:bodyPr/>
        <a:lstStyle/>
        <a:p>
          <a:endParaRPr lang="en-US" b="0"/>
        </a:p>
      </dgm:t>
    </dgm:pt>
    <dgm:pt modelId="{CEA41034-D60D-461B-A2A1-12EB82675993}" type="sibTrans" cxnId="{CC5DF0DE-8EA6-4F60-9589-99CB4E8EA3F2}">
      <dgm:prSet/>
      <dgm:spPr/>
      <dgm:t>
        <a:bodyPr/>
        <a:lstStyle/>
        <a:p>
          <a:endParaRPr lang="en-US" b="0"/>
        </a:p>
      </dgm:t>
    </dgm:pt>
    <dgm:pt modelId="{7CFB6EB2-4632-4583-A518-86098174CFCB}">
      <dgm:prSet phldrT="[Text]"/>
      <dgm:spPr>
        <a:solidFill>
          <a:schemeClr val="tx1">
            <a:alpha val="45000"/>
          </a:schemeClr>
        </a:solidFill>
      </dgm:spPr>
      <dgm:t>
        <a:bodyPr/>
        <a:lstStyle/>
        <a:p>
          <a:r>
            <a:rPr lang="en-US" b="0" dirty="0"/>
            <a:t>Custom build Services</a:t>
          </a:r>
        </a:p>
      </dgm:t>
    </dgm:pt>
    <dgm:pt modelId="{93B76ED5-294C-4382-8F37-B967F5A4DB4C}" type="parTrans" cxnId="{910BC4CE-1ACA-453E-A2ED-2F5699EDDAF7}">
      <dgm:prSet/>
      <dgm:spPr/>
      <dgm:t>
        <a:bodyPr/>
        <a:lstStyle/>
        <a:p>
          <a:endParaRPr lang="en-US" b="0"/>
        </a:p>
      </dgm:t>
    </dgm:pt>
    <dgm:pt modelId="{7EBF23C3-109A-4DDA-834A-BE3F1A655000}" type="sibTrans" cxnId="{910BC4CE-1ACA-453E-A2ED-2F5699EDDAF7}">
      <dgm:prSet/>
      <dgm:spPr/>
      <dgm:t>
        <a:bodyPr/>
        <a:lstStyle/>
        <a:p>
          <a:endParaRPr lang="en-US" b="0"/>
        </a:p>
      </dgm:t>
    </dgm:pt>
    <dgm:pt modelId="{154EBCEE-BB70-4C3E-9A1F-DDE78C4B26F2}">
      <dgm:prSet phldrT="[Text]"/>
      <dgm:spPr>
        <a:solidFill>
          <a:srgbClr val="242424">
            <a:alpha val="45000"/>
          </a:srgbClr>
        </a:solidFill>
      </dgm:spPr>
      <dgm:t>
        <a:bodyPr/>
        <a:lstStyle/>
        <a:p>
          <a:r>
            <a:rPr lang="en-US" b="0" dirty="0"/>
            <a:t>David Lazar</a:t>
          </a:r>
        </a:p>
      </dgm:t>
    </dgm:pt>
    <dgm:pt modelId="{1BCA12CB-CEA6-4168-A7DF-23E5F736675E}" type="parTrans" cxnId="{6BAD2736-4106-4155-94AC-FE6F6CE712C7}">
      <dgm:prSet/>
      <dgm:spPr/>
      <dgm:t>
        <a:bodyPr/>
        <a:lstStyle/>
        <a:p>
          <a:endParaRPr lang="en-US" b="0"/>
        </a:p>
      </dgm:t>
    </dgm:pt>
    <dgm:pt modelId="{996CDA96-B0F7-4812-91F0-7619C685962F}" type="sibTrans" cxnId="{6BAD2736-4106-4155-94AC-FE6F6CE712C7}">
      <dgm:prSet/>
      <dgm:spPr/>
      <dgm:t>
        <a:bodyPr/>
        <a:lstStyle/>
        <a:p>
          <a:endParaRPr lang="en-US" b="0"/>
        </a:p>
      </dgm:t>
    </dgm:pt>
    <dgm:pt modelId="{925D8AC1-E740-4986-B538-1C5F914FF869}">
      <dgm:prSet phldrT="[Text]"/>
      <dgm:spPr>
        <a:solidFill>
          <a:srgbClr val="242424">
            <a:alpha val="45000"/>
          </a:srgbClr>
        </a:solidFill>
      </dgm:spPr>
      <dgm:t>
        <a:bodyPr/>
        <a:lstStyle/>
        <a:p>
          <a:pPr>
            <a:buClr>
              <a:schemeClr val="bg1"/>
            </a:buClr>
          </a:pPr>
          <a:r>
            <a:rPr lang="en-US" b="0" dirty="0">
              <a:solidFill>
                <a:schemeClr val="bg1"/>
              </a:solidFill>
            </a:rPr>
            <a:t>Cloud Strategy</a:t>
          </a:r>
        </a:p>
      </dgm:t>
    </dgm:pt>
    <dgm:pt modelId="{EB6EDA6C-D76E-41DF-8C1B-0DE17E4ED00C}" type="parTrans" cxnId="{3CEAF769-403E-4337-A99C-F34E9913EEC7}">
      <dgm:prSet/>
      <dgm:spPr/>
      <dgm:t>
        <a:bodyPr/>
        <a:lstStyle/>
        <a:p>
          <a:endParaRPr lang="en-US" b="0"/>
        </a:p>
      </dgm:t>
    </dgm:pt>
    <dgm:pt modelId="{4C2127BB-C2FF-4A83-B59F-6D9A4138823F}" type="sibTrans" cxnId="{3CEAF769-403E-4337-A99C-F34E9913EEC7}">
      <dgm:prSet/>
      <dgm:spPr/>
      <dgm:t>
        <a:bodyPr/>
        <a:lstStyle/>
        <a:p>
          <a:endParaRPr lang="en-US" b="0"/>
        </a:p>
      </dgm:t>
    </dgm:pt>
    <dgm:pt modelId="{F5D522A2-B3B6-4502-B38A-0C5650C2D030}">
      <dgm:prSet phldrT="[Text]"/>
      <dgm:spPr>
        <a:solidFill>
          <a:srgbClr val="242424">
            <a:alpha val="45000"/>
          </a:srgbClr>
        </a:solidFill>
      </dgm:spPr>
      <dgm:t>
        <a:bodyPr/>
        <a:lstStyle/>
        <a:p>
          <a:pPr>
            <a:buClr>
              <a:schemeClr val="bg1"/>
            </a:buClr>
          </a:pPr>
          <a:r>
            <a:rPr lang="en-US" b="0" dirty="0">
              <a:solidFill>
                <a:schemeClr val="bg1"/>
              </a:solidFill>
            </a:rPr>
            <a:t>Architecture Microservices </a:t>
          </a:r>
        </a:p>
      </dgm:t>
    </dgm:pt>
    <dgm:pt modelId="{9A2C20CD-630C-4EBB-BDBB-40EB930947BB}" type="parTrans" cxnId="{AD4CBF13-554B-4A33-80CB-4D5B7A1BB072}">
      <dgm:prSet/>
      <dgm:spPr/>
      <dgm:t>
        <a:bodyPr/>
        <a:lstStyle/>
        <a:p>
          <a:endParaRPr lang="en-US" b="0"/>
        </a:p>
      </dgm:t>
    </dgm:pt>
    <dgm:pt modelId="{C449BD40-F051-48AD-9A27-D2A8603195C7}" type="sibTrans" cxnId="{AD4CBF13-554B-4A33-80CB-4D5B7A1BB072}">
      <dgm:prSet/>
      <dgm:spPr/>
      <dgm:t>
        <a:bodyPr/>
        <a:lstStyle/>
        <a:p>
          <a:endParaRPr lang="en-US" b="0"/>
        </a:p>
      </dgm:t>
    </dgm:pt>
    <dgm:pt modelId="{DA90D863-4DE4-4521-974B-1E1E172DE613}">
      <dgm:prSet phldrT="[Text]"/>
      <dgm:spPr>
        <a:solidFill>
          <a:srgbClr val="242424">
            <a:alpha val="45000"/>
          </a:srgbClr>
        </a:solidFill>
      </dgm:spPr>
      <dgm:t>
        <a:bodyPr/>
        <a:lstStyle/>
        <a:p>
          <a:pPr>
            <a:buClr>
              <a:schemeClr val="bg1"/>
            </a:buClr>
          </a:pPr>
          <a:r>
            <a:rPr lang="en-US" b="0" dirty="0">
              <a:solidFill>
                <a:schemeClr val="bg1"/>
              </a:solidFill>
            </a:rPr>
            <a:t>Cyber Security</a:t>
          </a:r>
        </a:p>
      </dgm:t>
    </dgm:pt>
    <dgm:pt modelId="{31F93D30-924B-44FE-AA72-2AB5F0DD4F31}" type="parTrans" cxnId="{8D9493E2-C68B-4080-99A4-BB9CA025FBE6}">
      <dgm:prSet/>
      <dgm:spPr/>
      <dgm:t>
        <a:bodyPr/>
        <a:lstStyle/>
        <a:p>
          <a:endParaRPr lang="en-US" b="0"/>
        </a:p>
      </dgm:t>
    </dgm:pt>
    <dgm:pt modelId="{5AD8D007-E821-4789-846A-B60438E17D0F}" type="sibTrans" cxnId="{8D9493E2-C68B-4080-99A4-BB9CA025FBE6}">
      <dgm:prSet/>
      <dgm:spPr/>
      <dgm:t>
        <a:bodyPr/>
        <a:lstStyle/>
        <a:p>
          <a:endParaRPr lang="en-US" b="0"/>
        </a:p>
      </dgm:t>
    </dgm:pt>
    <dgm:pt modelId="{0EB9FE3D-AEA8-485A-BD95-F26910B3C751}" type="pres">
      <dgm:prSet presAssocID="{FFED6AF0-6AD8-41C4-BA60-7D4825670AEC}" presName="linear" presStyleCnt="0">
        <dgm:presLayoutVars>
          <dgm:dir/>
          <dgm:resizeHandles val="exact"/>
        </dgm:presLayoutVars>
      </dgm:prSet>
      <dgm:spPr/>
    </dgm:pt>
    <dgm:pt modelId="{479F4F2D-DE60-4F8B-93CA-09E00D3A0A77}" type="pres">
      <dgm:prSet presAssocID="{4E1E30AD-141B-466E-9A86-C068402DCCDB}" presName="comp" presStyleCnt="0"/>
      <dgm:spPr/>
    </dgm:pt>
    <dgm:pt modelId="{34AB8447-B8E9-4597-98D8-497761B1E233}" type="pres">
      <dgm:prSet presAssocID="{4E1E30AD-141B-466E-9A86-C068402DCCDB}" presName="box" presStyleLbl="node1" presStyleIdx="0" presStyleCnt="4"/>
      <dgm:spPr>
        <a:xfrm>
          <a:off x="0" y="1152525"/>
          <a:ext cx="2971800" cy="1047750"/>
        </a:xfrm>
        <a:prstGeom prst="roundRect">
          <a:avLst>
            <a:gd name="adj" fmla="val 10000"/>
          </a:avLst>
        </a:prstGeom>
      </dgm:spPr>
    </dgm:pt>
    <dgm:pt modelId="{EE1DDA3F-64DD-400B-BD08-766298A9ED31}" type="pres">
      <dgm:prSet presAssocID="{4E1E30AD-141B-466E-9A86-C068402DCCDB}" presName="img" presStyleLbl="fgImgPlace1" presStyleIdx="0" presStyleCnt="4"/>
      <dgm:spPr>
        <a:blipFill rotWithShape="1">
          <a:blip xmlns:r="http://schemas.openxmlformats.org/officeDocument/2006/relationships" r:embed="rId1"/>
          <a:stretch>
            <a:fillRect/>
          </a:stretch>
        </a:blipFill>
      </dgm:spPr>
    </dgm:pt>
    <dgm:pt modelId="{D9787D0D-ADC0-4B53-AB08-C01B1E83A9A6}" type="pres">
      <dgm:prSet presAssocID="{4E1E30AD-141B-466E-9A86-C068402DCCDB}" presName="text" presStyleLbl="node1" presStyleIdx="0" presStyleCnt="4">
        <dgm:presLayoutVars>
          <dgm:bulletEnabled val="1"/>
        </dgm:presLayoutVars>
      </dgm:prSet>
      <dgm:spPr/>
    </dgm:pt>
    <dgm:pt modelId="{A9AA0CDC-C03C-4F99-A2AD-E6A6D273283B}" type="pres">
      <dgm:prSet presAssocID="{6F37331A-D711-4AF3-B035-6424222B4C37}" presName="spacer" presStyleCnt="0"/>
      <dgm:spPr/>
    </dgm:pt>
    <dgm:pt modelId="{6C5220DE-CBEE-44E4-A759-7C04A7792B6F}" type="pres">
      <dgm:prSet presAssocID="{59D1109D-B9E3-4F99-A879-8950948B83E0}" presName="comp" presStyleCnt="0"/>
      <dgm:spPr/>
    </dgm:pt>
    <dgm:pt modelId="{7F3C578B-FD53-4584-9922-EB01676ED86E}" type="pres">
      <dgm:prSet presAssocID="{59D1109D-B9E3-4F99-A879-8950948B83E0}" presName="box" presStyleLbl="node1" presStyleIdx="1" presStyleCnt="4"/>
      <dgm:spPr>
        <a:xfrm>
          <a:off x="0" y="2305050"/>
          <a:ext cx="2971800" cy="1047750"/>
        </a:xfrm>
        <a:prstGeom prst="roundRect">
          <a:avLst>
            <a:gd name="adj" fmla="val 10000"/>
          </a:avLst>
        </a:prstGeom>
      </dgm:spPr>
    </dgm:pt>
    <dgm:pt modelId="{F70355C0-1FD7-4A64-A26A-6A1B1FB891AF}" type="pres">
      <dgm:prSet presAssocID="{59D1109D-B9E3-4F99-A879-8950948B83E0}" presName="img" presStyleLbl="fgImgPlace1" presStyleIdx="1" presStyleCnt="4"/>
      <dgm:spPr>
        <a:blipFill rotWithShape="1">
          <a:blip xmlns:r="http://schemas.openxmlformats.org/officeDocument/2006/relationships" r:embed="rId2"/>
          <a:stretch>
            <a:fillRect/>
          </a:stretch>
        </a:blipFill>
      </dgm:spPr>
    </dgm:pt>
    <dgm:pt modelId="{B034C533-3216-4DE4-8D54-8804CFA09CD9}" type="pres">
      <dgm:prSet presAssocID="{59D1109D-B9E3-4F99-A879-8950948B83E0}" presName="text" presStyleLbl="node1" presStyleIdx="1" presStyleCnt="4">
        <dgm:presLayoutVars>
          <dgm:bulletEnabled val="1"/>
        </dgm:presLayoutVars>
      </dgm:prSet>
      <dgm:spPr/>
    </dgm:pt>
    <dgm:pt modelId="{48689827-4A30-48D2-BEE3-DC56445921DF}" type="pres">
      <dgm:prSet presAssocID="{0AD2522B-5880-42A8-B0B3-D0E63006B67F}" presName="spacer" presStyleCnt="0"/>
      <dgm:spPr/>
    </dgm:pt>
    <dgm:pt modelId="{79F9E69A-AA09-411F-8ED8-4AE12BA49CF0}" type="pres">
      <dgm:prSet presAssocID="{B6D12AFD-B601-43CE-B99D-FE4E5C12710E}" presName="comp" presStyleCnt="0"/>
      <dgm:spPr/>
    </dgm:pt>
    <dgm:pt modelId="{C687C8F2-AFFC-47AF-9180-E29B2C52D4DA}" type="pres">
      <dgm:prSet presAssocID="{B6D12AFD-B601-43CE-B99D-FE4E5C12710E}" presName="box" presStyleLbl="node1" presStyleIdx="2" presStyleCnt="4"/>
      <dgm:spPr/>
    </dgm:pt>
    <dgm:pt modelId="{C8676232-BA84-4A06-98E1-106865882604}" type="pres">
      <dgm:prSet presAssocID="{B6D12AFD-B601-43CE-B99D-FE4E5C12710E}" presName="img" presStyleLbl="fgImgPlace1" presStyleIdx="2" presStyleCnt="4"/>
      <dgm:spPr>
        <a:blipFill rotWithShape="1">
          <a:blip xmlns:r="http://schemas.openxmlformats.org/officeDocument/2006/relationships" r:embed="rId3"/>
          <a:stretch>
            <a:fillRect/>
          </a:stretch>
        </a:blipFill>
      </dgm:spPr>
    </dgm:pt>
    <dgm:pt modelId="{B66F15E7-8801-4E2F-96E1-1B653165863C}" type="pres">
      <dgm:prSet presAssocID="{B6D12AFD-B601-43CE-B99D-FE4E5C12710E}" presName="text" presStyleLbl="node1" presStyleIdx="2" presStyleCnt="4">
        <dgm:presLayoutVars>
          <dgm:bulletEnabled val="1"/>
        </dgm:presLayoutVars>
      </dgm:prSet>
      <dgm:spPr/>
    </dgm:pt>
    <dgm:pt modelId="{AEEFB321-5CB3-40BA-9D78-E313DC5D2FE4}" type="pres">
      <dgm:prSet presAssocID="{FB1D3A4D-5E88-4160-A7C5-24152206D3D2}" presName="spacer" presStyleCnt="0"/>
      <dgm:spPr/>
    </dgm:pt>
    <dgm:pt modelId="{D9123005-E4C4-4866-9F5A-E8D148C5B664}" type="pres">
      <dgm:prSet presAssocID="{154EBCEE-BB70-4C3E-9A1F-DDE78C4B26F2}" presName="comp" presStyleCnt="0"/>
      <dgm:spPr/>
    </dgm:pt>
    <dgm:pt modelId="{79D20E3E-C7AE-4209-B400-9B56B249EA15}" type="pres">
      <dgm:prSet presAssocID="{154EBCEE-BB70-4C3E-9A1F-DDE78C4B26F2}" presName="box" presStyleLbl="node1" presStyleIdx="3" presStyleCnt="4"/>
      <dgm:spPr/>
    </dgm:pt>
    <dgm:pt modelId="{531C6C5D-2192-4421-BE7F-7705D7D6E283}" type="pres">
      <dgm:prSet presAssocID="{154EBCEE-BB70-4C3E-9A1F-DDE78C4B26F2}" presName="img" presStyleLbl="fgImgPlace1" presStyleIdx="3" presStyleCnt="4"/>
      <dgm:spPr>
        <a:blipFill rotWithShape="1">
          <a:blip xmlns:r="http://schemas.openxmlformats.org/officeDocument/2006/relationships" r:embed="rId4"/>
          <a:stretch>
            <a:fillRect/>
          </a:stretch>
        </a:blipFill>
      </dgm:spPr>
    </dgm:pt>
    <dgm:pt modelId="{E84EE24B-271B-455B-ABA6-FA194FF2F465}" type="pres">
      <dgm:prSet presAssocID="{154EBCEE-BB70-4C3E-9A1F-DDE78C4B26F2}" presName="text" presStyleLbl="node1" presStyleIdx="3" presStyleCnt="4">
        <dgm:presLayoutVars>
          <dgm:bulletEnabled val="1"/>
        </dgm:presLayoutVars>
      </dgm:prSet>
      <dgm:spPr/>
    </dgm:pt>
  </dgm:ptLst>
  <dgm:cxnLst>
    <dgm:cxn modelId="{840A4E6C-E97A-4BDD-816A-60DE089FE0DF}" type="presOf" srcId="{B6D12AFD-B601-43CE-B99D-FE4E5C12710E}" destId="{B66F15E7-8801-4E2F-96E1-1B653165863C}" srcOrd="1" destOrd="0" presId="urn:microsoft.com/office/officeart/2005/8/layout/vList4"/>
    <dgm:cxn modelId="{958EC61D-4EDC-42D1-BBDE-EFC2DAFCC665}" srcId="{59D1109D-B9E3-4F99-A879-8950948B83E0}" destId="{FDB75EC5-C069-4BFE-B0E4-CDDDA95A9DAD}" srcOrd="1" destOrd="0" parTransId="{CBA78432-BCC1-4964-B732-A78D990E3122}" sibTransId="{36155DFA-06D3-4C49-AA56-0BBA7596E10F}"/>
    <dgm:cxn modelId="{CC5DF0DE-8EA6-4F60-9589-99CB4E8EA3F2}" srcId="{B6D12AFD-B601-43CE-B99D-FE4E5C12710E}" destId="{04E803C5-A586-4953-A4AF-AA7D09E5C8E5}" srcOrd="0" destOrd="0" parTransId="{BAD0AF1C-D276-46E4-800D-ADA4B2283B7F}" sibTransId="{CEA41034-D60D-461B-A2A1-12EB82675993}"/>
    <dgm:cxn modelId="{FF43AC7E-2767-49B8-8C65-407EA04C0264}" type="presOf" srcId="{D7B380AC-4C83-4A35-BC45-A77744F64273}" destId="{D9787D0D-ADC0-4B53-AB08-C01B1E83A9A6}" srcOrd="1" destOrd="2" presId="urn:microsoft.com/office/officeart/2005/8/layout/vList4"/>
    <dgm:cxn modelId="{6BAD2736-4106-4155-94AC-FE6F6CE712C7}" srcId="{FFED6AF0-6AD8-41C4-BA60-7D4825670AEC}" destId="{154EBCEE-BB70-4C3E-9A1F-DDE78C4B26F2}" srcOrd="3" destOrd="0" parTransId="{1BCA12CB-CEA6-4168-A7DF-23E5F736675E}" sibTransId="{996CDA96-B0F7-4812-91F0-7619C685962F}"/>
    <dgm:cxn modelId="{46337ACE-017B-4746-9DBA-8B3D68744E1F}" type="presOf" srcId="{F5D522A2-B3B6-4502-B38A-0C5650C2D030}" destId="{E84EE24B-271B-455B-ABA6-FA194FF2F465}" srcOrd="1" destOrd="2" presId="urn:microsoft.com/office/officeart/2005/8/layout/vList4"/>
    <dgm:cxn modelId="{6991DA13-F0C4-4588-8F22-3FF5E37ECBBB}" srcId="{4E1E30AD-141B-466E-9A86-C068402DCCDB}" destId="{D7B380AC-4C83-4A35-BC45-A77744F64273}" srcOrd="1" destOrd="0" parTransId="{7B37CC46-F537-4E2E-8F7C-8C2DF54FD918}" sibTransId="{9B767F54-5043-412C-B828-7311EF2032B7}"/>
    <dgm:cxn modelId="{A65D8741-3A02-434A-AF08-91144CA7E646}" type="presOf" srcId="{925D8AC1-E740-4986-B538-1C5F914FF869}" destId="{79D20E3E-C7AE-4209-B400-9B56B249EA15}" srcOrd="0" destOrd="1" presId="urn:microsoft.com/office/officeart/2005/8/layout/vList4"/>
    <dgm:cxn modelId="{DA3085B9-F368-4503-B539-19C5A8B2BBB6}" type="presOf" srcId="{FFED6AF0-6AD8-41C4-BA60-7D4825670AEC}" destId="{0EB9FE3D-AEA8-485A-BD95-F26910B3C751}" srcOrd="0" destOrd="0" presId="urn:microsoft.com/office/officeart/2005/8/layout/vList4"/>
    <dgm:cxn modelId="{C2FF6392-DFDF-49AC-9A0F-949F91BBF946}" srcId="{FFED6AF0-6AD8-41C4-BA60-7D4825670AEC}" destId="{59D1109D-B9E3-4F99-A879-8950948B83E0}" srcOrd="1" destOrd="0" parTransId="{E384B582-974F-42BA-8733-DEC655994FFC}" sibTransId="{0AD2522B-5880-42A8-B0B3-D0E63006B67F}"/>
    <dgm:cxn modelId="{19402B09-4F32-400B-9FA4-A25EE5966C37}" type="presOf" srcId="{154EBCEE-BB70-4C3E-9A1F-DDE78C4B26F2}" destId="{E84EE24B-271B-455B-ABA6-FA194FF2F465}" srcOrd="1" destOrd="0" presId="urn:microsoft.com/office/officeart/2005/8/layout/vList4"/>
    <dgm:cxn modelId="{DB9DD346-6FAB-47F8-9F8E-53C30DE147D3}" type="presOf" srcId="{06E63929-413F-472B-9606-9C093E719438}" destId="{D9787D0D-ADC0-4B53-AB08-C01B1E83A9A6}" srcOrd="1" destOrd="1" presId="urn:microsoft.com/office/officeart/2005/8/layout/vList4"/>
    <dgm:cxn modelId="{1573C6AB-B62E-4ED8-9248-A9B44076EB57}" type="presOf" srcId="{DA90D863-4DE4-4521-974B-1E1E172DE613}" destId="{E84EE24B-271B-455B-ABA6-FA194FF2F465}" srcOrd="1" destOrd="3" presId="urn:microsoft.com/office/officeart/2005/8/layout/vList4"/>
    <dgm:cxn modelId="{C169B4E6-31B8-4A02-A990-9E4B3A7C646E}" type="presOf" srcId="{D08B046F-9C4F-419B-B03C-8A67C680D1B4}" destId="{B034C533-3216-4DE4-8D54-8804CFA09CD9}" srcOrd="1" destOrd="1" presId="urn:microsoft.com/office/officeart/2005/8/layout/vList4"/>
    <dgm:cxn modelId="{F158FF18-5E63-4427-88F1-1605DE19C3F1}" type="presOf" srcId="{4E1E30AD-141B-466E-9A86-C068402DCCDB}" destId="{D9787D0D-ADC0-4B53-AB08-C01B1E83A9A6}" srcOrd="1" destOrd="0" presId="urn:microsoft.com/office/officeart/2005/8/layout/vList4"/>
    <dgm:cxn modelId="{5136F87B-9CE9-46C8-B42A-21A75B00A66B}" type="presOf" srcId="{FDB75EC5-C069-4BFE-B0E4-CDDDA95A9DAD}" destId="{B034C533-3216-4DE4-8D54-8804CFA09CD9}" srcOrd="1" destOrd="2" presId="urn:microsoft.com/office/officeart/2005/8/layout/vList4"/>
    <dgm:cxn modelId="{0F0C3FAF-ED33-4558-AB9E-FCB8BC34C3AB}" type="presOf" srcId="{925D8AC1-E740-4986-B538-1C5F914FF869}" destId="{E84EE24B-271B-455B-ABA6-FA194FF2F465}" srcOrd="1" destOrd="1" presId="urn:microsoft.com/office/officeart/2005/8/layout/vList4"/>
    <dgm:cxn modelId="{7D5711A7-7115-4FB0-88F9-B3751C636A85}" type="presOf" srcId="{FDB75EC5-C069-4BFE-B0E4-CDDDA95A9DAD}" destId="{7F3C578B-FD53-4584-9922-EB01676ED86E}" srcOrd="0" destOrd="2" presId="urn:microsoft.com/office/officeart/2005/8/layout/vList4"/>
    <dgm:cxn modelId="{AD4CBF13-554B-4A33-80CB-4D5B7A1BB072}" srcId="{154EBCEE-BB70-4C3E-9A1F-DDE78C4B26F2}" destId="{F5D522A2-B3B6-4502-B38A-0C5650C2D030}" srcOrd="1" destOrd="0" parTransId="{9A2C20CD-630C-4EBB-BDBB-40EB930947BB}" sibTransId="{C449BD40-F051-48AD-9A27-D2A8603195C7}"/>
    <dgm:cxn modelId="{FDD3E980-DB25-450E-B78E-24D5DFD4C20E}" type="presOf" srcId="{06E63929-413F-472B-9606-9C093E719438}" destId="{34AB8447-B8E9-4597-98D8-497761B1E233}" srcOrd="0" destOrd="1" presId="urn:microsoft.com/office/officeart/2005/8/layout/vList4"/>
    <dgm:cxn modelId="{910BC4CE-1ACA-453E-A2ED-2F5699EDDAF7}" srcId="{B6D12AFD-B601-43CE-B99D-FE4E5C12710E}" destId="{7CFB6EB2-4632-4583-A518-86098174CFCB}" srcOrd="1" destOrd="0" parTransId="{93B76ED5-294C-4382-8F37-B967F5A4DB4C}" sibTransId="{7EBF23C3-109A-4DDA-834A-BE3F1A655000}"/>
    <dgm:cxn modelId="{20C058D7-ED6D-49C8-ACA1-08F4F77B416C}" type="presOf" srcId="{B6D12AFD-B601-43CE-B99D-FE4E5C12710E}" destId="{C687C8F2-AFFC-47AF-9180-E29B2C52D4DA}" srcOrd="0" destOrd="0" presId="urn:microsoft.com/office/officeart/2005/8/layout/vList4"/>
    <dgm:cxn modelId="{511B4E93-3F1D-4EE7-B7E3-6E8F801A6758}" type="presOf" srcId="{04E803C5-A586-4953-A4AF-AA7D09E5C8E5}" destId="{C687C8F2-AFFC-47AF-9180-E29B2C52D4DA}" srcOrd="0" destOrd="1" presId="urn:microsoft.com/office/officeart/2005/8/layout/vList4"/>
    <dgm:cxn modelId="{78DE673D-17AF-4BCA-9B09-F05DEFE030A2}" srcId="{FFED6AF0-6AD8-41C4-BA60-7D4825670AEC}" destId="{4E1E30AD-141B-466E-9A86-C068402DCCDB}" srcOrd="0" destOrd="0" parTransId="{5E7DC71B-71D1-4AA0-9E3F-D4696E8CC95F}" sibTransId="{6F37331A-D711-4AF3-B035-6424222B4C37}"/>
    <dgm:cxn modelId="{8D9493E2-C68B-4080-99A4-BB9CA025FBE6}" srcId="{154EBCEE-BB70-4C3E-9A1F-DDE78C4B26F2}" destId="{DA90D863-4DE4-4521-974B-1E1E172DE613}" srcOrd="2" destOrd="0" parTransId="{31F93D30-924B-44FE-AA72-2AB5F0DD4F31}" sibTransId="{5AD8D007-E821-4789-846A-B60438E17D0F}"/>
    <dgm:cxn modelId="{A795AF8C-ADF9-4AA1-BFE4-89CE4783F60F}" type="presOf" srcId="{59D1109D-B9E3-4F99-A879-8950948B83E0}" destId="{B034C533-3216-4DE4-8D54-8804CFA09CD9}" srcOrd="1" destOrd="0" presId="urn:microsoft.com/office/officeart/2005/8/layout/vList4"/>
    <dgm:cxn modelId="{D71368A3-2AC5-46C8-A67C-16899732977F}" type="presOf" srcId="{7CFB6EB2-4632-4583-A518-86098174CFCB}" destId="{B66F15E7-8801-4E2F-96E1-1B653165863C}" srcOrd="1" destOrd="2" presId="urn:microsoft.com/office/officeart/2005/8/layout/vList4"/>
    <dgm:cxn modelId="{32C02181-5727-4AED-82E8-8FF2B4F4046A}" type="presOf" srcId="{7CFB6EB2-4632-4583-A518-86098174CFCB}" destId="{C687C8F2-AFFC-47AF-9180-E29B2C52D4DA}" srcOrd="0" destOrd="2" presId="urn:microsoft.com/office/officeart/2005/8/layout/vList4"/>
    <dgm:cxn modelId="{190E15D9-C08A-4DCB-84BE-7C4FFFD8056D}" type="presOf" srcId="{59D1109D-B9E3-4F99-A879-8950948B83E0}" destId="{7F3C578B-FD53-4584-9922-EB01676ED86E}" srcOrd="0" destOrd="0" presId="urn:microsoft.com/office/officeart/2005/8/layout/vList4"/>
    <dgm:cxn modelId="{DEA252D2-8E92-40E4-947D-6A05D7C6AD88}" type="presOf" srcId="{F5D522A2-B3B6-4502-B38A-0C5650C2D030}" destId="{79D20E3E-C7AE-4209-B400-9B56B249EA15}" srcOrd="0" destOrd="2" presId="urn:microsoft.com/office/officeart/2005/8/layout/vList4"/>
    <dgm:cxn modelId="{9247C24F-02B3-4EDE-B289-4365989103D1}" srcId="{4E1E30AD-141B-466E-9A86-C068402DCCDB}" destId="{06E63929-413F-472B-9606-9C093E719438}" srcOrd="0" destOrd="0" parTransId="{304CBE09-A85B-4F97-9F23-65B5DA334F02}" sibTransId="{E1E617DB-442C-4133-8364-1203015EC0FD}"/>
    <dgm:cxn modelId="{74E5F859-8F82-497A-AF13-F1FE01B3A269}" type="presOf" srcId="{DA90D863-4DE4-4521-974B-1E1E172DE613}" destId="{79D20E3E-C7AE-4209-B400-9B56B249EA15}" srcOrd="0" destOrd="3" presId="urn:microsoft.com/office/officeart/2005/8/layout/vList4"/>
    <dgm:cxn modelId="{70CBE09A-61C4-4A1C-BEF5-E447214FE242}" srcId="{FFED6AF0-6AD8-41C4-BA60-7D4825670AEC}" destId="{B6D12AFD-B601-43CE-B99D-FE4E5C12710E}" srcOrd="2" destOrd="0" parTransId="{590DB42B-B4E1-44A0-B662-2C7B449F5F9C}" sibTransId="{FB1D3A4D-5E88-4160-A7C5-24152206D3D2}"/>
    <dgm:cxn modelId="{9960FCEA-00EF-433C-BD3D-162203F60848}" type="presOf" srcId="{04E803C5-A586-4953-A4AF-AA7D09E5C8E5}" destId="{B66F15E7-8801-4E2F-96E1-1B653165863C}" srcOrd="1" destOrd="1" presId="urn:microsoft.com/office/officeart/2005/8/layout/vList4"/>
    <dgm:cxn modelId="{3CEAF769-403E-4337-A99C-F34E9913EEC7}" srcId="{154EBCEE-BB70-4C3E-9A1F-DDE78C4B26F2}" destId="{925D8AC1-E740-4986-B538-1C5F914FF869}" srcOrd="0" destOrd="0" parTransId="{EB6EDA6C-D76E-41DF-8C1B-0DE17E4ED00C}" sibTransId="{4C2127BB-C2FF-4A83-B59F-6D9A4138823F}"/>
    <dgm:cxn modelId="{EE366097-AE62-4D7A-A0DD-1534EBE66A4D}" type="presOf" srcId="{154EBCEE-BB70-4C3E-9A1F-DDE78C4B26F2}" destId="{79D20E3E-C7AE-4209-B400-9B56B249EA15}" srcOrd="0" destOrd="0" presId="urn:microsoft.com/office/officeart/2005/8/layout/vList4"/>
    <dgm:cxn modelId="{F9A57609-613F-433F-B8E8-F7500518D689}" srcId="{59D1109D-B9E3-4F99-A879-8950948B83E0}" destId="{D08B046F-9C4F-419B-B03C-8A67C680D1B4}" srcOrd="0" destOrd="0" parTransId="{04F73765-A154-4052-8D5B-DE16F1B3292B}" sibTransId="{32920610-82B8-4EE9-ADA6-0F20B101C48B}"/>
    <dgm:cxn modelId="{FEA320E4-907D-4223-A89F-BBA55AFBEE25}" type="presOf" srcId="{4E1E30AD-141B-466E-9A86-C068402DCCDB}" destId="{34AB8447-B8E9-4597-98D8-497761B1E233}" srcOrd="0" destOrd="0" presId="urn:microsoft.com/office/officeart/2005/8/layout/vList4"/>
    <dgm:cxn modelId="{A544CEB6-47AE-4C42-8F5D-CF286786F155}" type="presOf" srcId="{D7B380AC-4C83-4A35-BC45-A77744F64273}" destId="{34AB8447-B8E9-4597-98D8-497761B1E233}" srcOrd="0" destOrd="2" presId="urn:microsoft.com/office/officeart/2005/8/layout/vList4"/>
    <dgm:cxn modelId="{958EC08D-53F4-4DA7-8FE7-DFE5D7221F0D}" type="presOf" srcId="{D08B046F-9C4F-419B-B03C-8A67C680D1B4}" destId="{7F3C578B-FD53-4584-9922-EB01676ED86E}" srcOrd="0" destOrd="1" presId="urn:microsoft.com/office/officeart/2005/8/layout/vList4"/>
    <dgm:cxn modelId="{A8064977-2440-44F9-BB94-2BF47A3CA918}" type="presParOf" srcId="{0EB9FE3D-AEA8-485A-BD95-F26910B3C751}" destId="{479F4F2D-DE60-4F8B-93CA-09E00D3A0A77}" srcOrd="0" destOrd="0" presId="urn:microsoft.com/office/officeart/2005/8/layout/vList4"/>
    <dgm:cxn modelId="{1E9F1CEC-54C1-4B80-8163-81D83E33900D}" type="presParOf" srcId="{479F4F2D-DE60-4F8B-93CA-09E00D3A0A77}" destId="{34AB8447-B8E9-4597-98D8-497761B1E233}" srcOrd="0" destOrd="0" presId="urn:microsoft.com/office/officeart/2005/8/layout/vList4"/>
    <dgm:cxn modelId="{4C34A27D-A3C6-454B-9427-C567220EB6D0}" type="presParOf" srcId="{479F4F2D-DE60-4F8B-93CA-09E00D3A0A77}" destId="{EE1DDA3F-64DD-400B-BD08-766298A9ED31}" srcOrd="1" destOrd="0" presId="urn:microsoft.com/office/officeart/2005/8/layout/vList4"/>
    <dgm:cxn modelId="{D778DAA6-194D-48AA-AAF4-636304AC4EE6}" type="presParOf" srcId="{479F4F2D-DE60-4F8B-93CA-09E00D3A0A77}" destId="{D9787D0D-ADC0-4B53-AB08-C01B1E83A9A6}" srcOrd="2" destOrd="0" presId="urn:microsoft.com/office/officeart/2005/8/layout/vList4"/>
    <dgm:cxn modelId="{BDC05DB1-7B9D-4AB6-89F6-2C1576A3F6FC}" type="presParOf" srcId="{0EB9FE3D-AEA8-485A-BD95-F26910B3C751}" destId="{A9AA0CDC-C03C-4F99-A2AD-E6A6D273283B}" srcOrd="1" destOrd="0" presId="urn:microsoft.com/office/officeart/2005/8/layout/vList4"/>
    <dgm:cxn modelId="{BE8B6314-169A-41C3-BCC2-B6491E7BE972}" type="presParOf" srcId="{0EB9FE3D-AEA8-485A-BD95-F26910B3C751}" destId="{6C5220DE-CBEE-44E4-A759-7C04A7792B6F}" srcOrd="2" destOrd="0" presId="urn:microsoft.com/office/officeart/2005/8/layout/vList4"/>
    <dgm:cxn modelId="{3435B544-B9DB-4EBC-B4CA-55FF608F97D0}" type="presParOf" srcId="{6C5220DE-CBEE-44E4-A759-7C04A7792B6F}" destId="{7F3C578B-FD53-4584-9922-EB01676ED86E}" srcOrd="0" destOrd="0" presId="urn:microsoft.com/office/officeart/2005/8/layout/vList4"/>
    <dgm:cxn modelId="{FDF2A7BD-E1D3-4B79-8C0E-8B2160167EA2}" type="presParOf" srcId="{6C5220DE-CBEE-44E4-A759-7C04A7792B6F}" destId="{F70355C0-1FD7-4A64-A26A-6A1B1FB891AF}" srcOrd="1" destOrd="0" presId="urn:microsoft.com/office/officeart/2005/8/layout/vList4"/>
    <dgm:cxn modelId="{3FFB88BC-EC79-4FAA-944A-46FD029D0299}" type="presParOf" srcId="{6C5220DE-CBEE-44E4-A759-7C04A7792B6F}" destId="{B034C533-3216-4DE4-8D54-8804CFA09CD9}" srcOrd="2" destOrd="0" presId="urn:microsoft.com/office/officeart/2005/8/layout/vList4"/>
    <dgm:cxn modelId="{5F7C2EA8-A091-4E01-BCDE-74A9F2C79A5A}" type="presParOf" srcId="{0EB9FE3D-AEA8-485A-BD95-F26910B3C751}" destId="{48689827-4A30-48D2-BEE3-DC56445921DF}" srcOrd="3" destOrd="0" presId="urn:microsoft.com/office/officeart/2005/8/layout/vList4"/>
    <dgm:cxn modelId="{349BFC2F-18F8-4145-AF9F-874AD4374F34}" type="presParOf" srcId="{0EB9FE3D-AEA8-485A-BD95-F26910B3C751}" destId="{79F9E69A-AA09-411F-8ED8-4AE12BA49CF0}" srcOrd="4" destOrd="0" presId="urn:microsoft.com/office/officeart/2005/8/layout/vList4"/>
    <dgm:cxn modelId="{0B37E75E-72CC-4684-B8F1-B98A5E64B519}" type="presParOf" srcId="{79F9E69A-AA09-411F-8ED8-4AE12BA49CF0}" destId="{C687C8F2-AFFC-47AF-9180-E29B2C52D4DA}" srcOrd="0" destOrd="0" presId="urn:microsoft.com/office/officeart/2005/8/layout/vList4"/>
    <dgm:cxn modelId="{5C85F7E5-BBA4-4072-904F-2FF23A40EE74}" type="presParOf" srcId="{79F9E69A-AA09-411F-8ED8-4AE12BA49CF0}" destId="{C8676232-BA84-4A06-98E1-106865882604}" srcOrd="1" destOrd="0" presId="urn:microsoft.com/office/officeart/2005/8/layout/vList4"/>
    <dgm:cxn modelId="{2C39BFEF-9F03-4C33-9B6A-115B302FC769}" type="presParOf" srcId="{79F9E69A-AA09-411F-8ED8-4AE12BA49CF0}" destId="{B66F15E7-8801-4E2F-96E1-1B653165863C}" srcOrd="2" destOrd="0" presId="urn:microsoft.com/office/officeart/2005/8/layout/vList4"/>
    <dgm:cxn modelId="{42C28C20-300B-4F36-8E6B-92FEF21622F5}" type="presParOf" srcId="{0EB9FE3D-AEA8-485A-BD95-F26910B3C751}" destId="{AEEFB321-5CB3-40BA-9D78-E313DC5D2FE4}" srcOrd="5" destOrd="0" presId="urn:microsoft.com/office/officeart/2005/8/layout/vList4"/>
    <dgm:cxn modelId="{4724A38D-A6CE-4B73-AF8E-19BF4B802840}" type="presParOf" srcId="{0EB9FE3D-AEA8-485A-BD95-F26910B3C751}" destId="{D9123005-E4C4-4866-9F5A-E8D148C5B664}" srcOrd="6" destOrd="0" presId="urn:microsoft.com/office/officeart/2005/8/layout/vList4"/>
    <dgm:cxn modelId="{7F14410F-C926-480D-8115-253F30C4A67D}" type="presParOf" srcId="{D9123005-E4C4-4866-9F5A-E8D148C5B664}" destId="{79D20E3E-C7AE-4209-B400-9B56B249EA15}" srcOrd="0" destOrd="0" presId="urn:microsoft.com/office/officeart/2005/8/layout/vList4"/>
    <dgm:cxn modelId="{C77D14C7-8D9D-45A0-955A-675A3621DC23}" type="presParOf" srcId="{D9123005-E4C4-4866-9F5A-E8D148C5B664}" destId="{531C6C5D-2192-4421-BE7F-7705D7D6E283}" srcOrd="1" destOrd="0" presId="urn:microsoft.com/office/officeart/2005/8/layout/vList4"/>
    <dgm:cxn modelId="{C87E598E-4BE8-47FD-BB88-8505DEA48740}" type="presParOf" srcId="{D9123005-E4C4-4866-9F5A-E8D148C5B664}" destId="{E84EE24B-271B-455B-ABA6-FA194FF2F465}"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6AF0-6AD8-41C4-BA60-7D4825670AE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B0465BD-938F-47D6-AF51-D8D5BCD4EC73}">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r>
            <a:rPr lang="en-US" sz="1600" b="0" dirty="0"/>
            <a:t>Mahesh Bhaskar</a:t>
          </a:r>
        </a:p>
      </dgm:t>
    </dgm:pt>
    <dgm:pt modelId="{61E0240E-F8B1-4EB2-B3F0-FFB14090AC50}" type="parTrans" cxnId="{D5545896-6411-4D87-A7F2-706AD949BA70}">
      <dgm:prSet/>
      <dgm:spPr/>
      <dgm:t>
        <a:bodyPr/>
        <a:lstStyle/>
        <a:p>
          <a:endParaRPr lang="en-US" b="0"/>
        </a:p>
      </dgm:t>
    </dgm:pt>
    <dgm:pt modelId="{F56E1CFC-FE6A-4026-BB6B-86CF1948E5BE}" type="sibTrans" cxnId="{D5545896-6411-4D87-A7F2-706AD949BA70}">
      <dgm:prSet/>
      <dgm:spPr/>
      <dgm:t>
        <a:bodyPr/>
        <a:lstStyle/>
        <a:p>
          <a:endParaRPr lang="en-US" b="0"/>
        </a:p>
      </dgm:t>
    </dgm:pt>
    <dgm:pt modelId="{1DA97782-D667-4C63-8533-E7DE600AE2F0}">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r>
            <a:rPr lang="en-US" sz="1200" b="0" dirty="0">
              <a:solidFill>
                <a:schemeClr val="bg1"/>
              </a:solidFill>
            </a:rPr>
            <a:t>GE</a:t>
          </a:r>
        </a:p>
      </dgm:t>
    </dgm:pt>
    <dgm:pt modelId="{54BD230B-B5B6-4EEA-965B-76E2C374A628}" type="parTrans" cxnId="{F2929A8F-BC7A-488F-BCDF-178A75C325E8}">
      <dgm:prSet/>
      <dgm:spPr/>
      <dgm:t>
        <a:bodyPr/>
        <a:lstStyle/>
        <a:p>
          <a:endParaRPr lang="en-US" b="0"/>
        </a:p>
      </dgm:t>
    </dgm:pt>
    <dgm:pt modelId="{BFB277EB-BF9D-49A3-B349-025B988EA09D}" type="sibTrans" cxnId="{F2929A8F-BC7A-488F-BCDF-178A75C325E8}">
      <dgm:prSet/>
      <dgm:spPr/>
      <dgm:t>
        <a:bodyPr/>
        <a:lstStyle/>
        <a:p>
          <a:endParaRPr lang="en-US" b="0"/>
        </a:p>
      </dgm:t>
    </dgm:pt>
    <dgm:pt modelId="{06E63929-413F-472B-9606-9C093E719438}">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a:buClr>
              <a:schemeClr val="bg1"/>
            </a:buClr>
          </a:pPr>
          <a:r>
            <a:rPr lang="en-US" sz="1600" b="0" i="0" dirty="0">
              <a:solidFill>
                <a:schemeClr val="bg1"/>
              </a:solidFill>
              <a:latin typeface="Calibri" pitchFamily="34" charset="0"/>
              <a:cs typeface="Arial" charset="0"/>
            </a:rPr>
            <a:t>Sakthivel Rajendran</a:t>
          </a:r>
          <a:endParaRPr lang="en-US" sz="1600" b="0" i="0" dirty="0">
            <a:solidFill>
              <a:schemeClr val="bg1"/>
            </a:solidFill>
          </a:endParaRPr>
        </a:p>
      </dgm:t>
    </dgm:pt>
    <dgm:pt modelId="{304CBE09-A85B-4F97-9F23-65B5DA334F02}" type="parTrans" cxnId="{9247C24F-02B3-4EDE-B289-4365989103D1}">
      <dgm:prSet/>
      <dgm:spPr/>
      <dgm:t>
        <a:bodyPr/>
        <a:lstStyle/>
        <a:p>
          <a:endParaRPr lang="en-US" b="0"/>
        </a:p>
      </dgm:t>
    </dgm:pt>
    <dgm:pt modelId="{E1E617DB-442C-4133-8364-1203015EC0FD}" type="sibTrans" cxnId="{9247C24F-02B3-4EDE-B289-4365989103D1}">
      <dgm:prSet/>
      <dgm:spPr/>
      <dgm:t>
        <a:bodyPr/>
        <a:lstStyle/>
        <a:p>
          <a:endParaRPr lang="en-US" b="0"/>
        </a:p>
      </dgm:t>
    </dgm:pt>
    <dgm:pt modelId="{D08B046F-9C4F-419B-B03C-8A67C680D1B4}">
      <dgm:prSet phldrT="[Text]" custT="1"/>
      <dgm:spPr>
        <a:solidFill>
          <a:schemeClr val="tx1">
            <a:alpha val="45000"/>
          </a:schemeClr>
        </a:solidFill>
      </dgm:spPr>
      <dgm:t>
        <a:bodyPr/>
        <a:lstStyle/>
        <a:p>
          <a:pPr>
            <a:buClr>
              <a:schemeClr val="bg1"/>
            </a:buClr>
            <a:buNone/>
          </a:pPr>
          <a:r>
            <a:rPr lang="en-US" sz="1600" b="0" kern="1200" dirty="0" err="1">
              <a:solidFill>
                <a:prstClr val="white"/>
              </a:solidFill>
              <a:latin typeface="Trebuchet MS"/>
              <a:ea typeface="+mn-ea"/>
              <a:cs typeface="+mn-cs"/>
            </a:rPr>
            <a:t>Aravind</a:t>
          </a:r>
          <a:r>
            <a:rPr lang="en-US" sz="1600" b="0" kern="1200" dirty="0">
              <a:solidFill>
                <a:prstClr val="white"/>
              </a:solidFill>
              <a:latin typeface="Trebuchet MS"/>
              <a:ea typeface="+mn-ea"/>
              <a:cs typeface="+mn-cs"/>
            </a:rPr>
            <a:t> </a:t>
          </a:r>
          <a:r>
            <a:rPr lang="en-US" sz="1600" b="0" kern="1200" dirty="0" err="1">
              <a:solidFill>
                <a:prstClr val="white"/>
              </a:solidFill>
              <a:latin typeface="Trebuchet MS"/>
              <a:ea typeface="+mn-ea"/>
              <a:cs typeface="+mn-cs"/>
            </a:rPr>
            <a:t>Nandanan</a:t>
          </a:r>
          <a:endParaRPr lang="en-US" sz="2400" b="0" dirty="0">
            <a:solidFill>
              <a:schemeClr val="bg1"/>
            </a:solidFill>
          </a:endParaRPr>
        </a:p>
      </dgm:t>
    </dgm:pt>
    <dgm:pt modelId="{04F73765-A154-4052-8D5B-DE16F1B3292B}" type="parTrans" cxnId="{F9A57609-613F-433F-B8E8-F7500518D689}">
      <dgm:prSet/>
      <dgm:spPr/>
      <dgm:t>
        <a:bodyPr/>
        <a:lstStyle/>
        <a:p>
          <a:endParaRPr lang="en-US" b="0"/>
        </a:p>
      </dgm:t>
    </dgm:pt>
    <dgm:pt modelId="{32920610-82B8-4EE9-ADA6-0F20B101C48B}" type="sibTrans" cxnId="{F9A57609-613F-433F-B8E8-F7500518D689}">
      <dgm:prSet/>
      <dgm:spPr/>
      <dgm:t>
        <a:bodyPr/>
        <a:lstStyle/>
        <a:p>
          <a:endParaRPr lang="en-US" b="0"/>
        </a:p>
      </dgm:t>
    </dgm:pt>
    <dgm:pt modelId="{1A1E4DDC-BBB7-411F-84B6-1A5B155457FC}">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r>
            <a:rPr lang="en-US" sz="1200" b="0" dirty="0">
              <a:solidFill>
                <a:schemeClr val="bg1"/>
              </a:solidFill>
            </a:rPr>
            <a:t>EMC/Dell</a:t>
          </a:r>
        </a:p>
      </dgm:t>
    </dgm:pt>
    <dgm:pt modelId="{A5B3C9D1-8858-4ADA-90DA-79B0DC9FDEAE}" type="parTrans" cxnId="{6599373D-D27F-4198-B5D2-F706C1C65F8D}">
      <dgm:prSet/>
      <dgm:spPr/>
      <dgm:t>
        <a:bodyPr/>
        <a:lstStyle/>
        <a:p>
          <a:endParaRPr lang="en-US" b="0"/>
        </a:p>
      </dgm:t>
    </dgm:pt>
    <dgm:pt modelId="{E45CB3D9-B1BC-41DD-A62C-7F5F83085FFD}" type="sibTrans" cxnId="{6599373D-D27F-4198-B5D2-F706C1C65F8D}">
      <dgm:prSet/>
      <dgm:spPr/>
      <dgm:t>
        <a:bodyPr/>
        <a:lstStyle/>
        <a:p>
          <a:endParaRPr lang="en-US" b="0"/>
        </a:p>
      </dgm:t>
    </dgm:pt>
    <dgm:pt modelId="{D2741119-310B-4941-B71C-6E115BA74C99}">
      <dgm:prSe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marL="0" lvl="0" indent="0" algn="l" defTabSz="577850">
            <a:lnSpc>
              <a:spcPct val="90000"/>
            </a:lnSpc>
            <a:spcBef>
              <a:spcPct val="0"/>
            </a:spcBef>
            <a:spcAft>
              <a:spcPct val="35000"/>
            </a:spcAft>
            <a:buFont typeface="Arial" panose="020B0604020202020204" pitchFamily="34" charset="0"/>
            <a:buChar char="•"/>
          </a:pPr>
          <a:r>
            <a:rPr lang="en-US" sz="1200" b="0" kern="1200" dirty="0">
              <a:solidFill>
                <a:prstClr val="white"/>
              </a:solidFill>
              <a:latin typeface="Trebuchet MS"/>
              <a:ea typeface="+mn-ea"/>
              <a:cs typeface="+mn-cs"/>
            </a:rPr>
            <a:t>T-Mobile</a:t>
          </a:r>
        </a:p>
      </dgm:t>
    </dgm:pt>
    <dgm:pt modelId="{9FD55AEA-7840-4469-AAB5-6133E2C7A3F4}" type="parTrans" cxnId="{E6CD61B3-F763-4974-B984-DCDF3B75B33C}">
      <dgm:prSet/>
      <dgm:spPr/>
      <dgm:t>
        <a:bodyPr/>
        <a:lstStyle/>
        <a:p>
          <a:endParaRPr lang="en-US" b="0"/>
        </a:p>
      </dgm:t>
    </dgm:pt>
    <dgm:pt modelId="{CEE13C44-A1DC-4E58-B664-4D0765F1D92F}" type="sibTrans" cxnId="{E6CD61B3-F763-4974-B984-DCDF3B75B33C}">
      <dgm:prSet/>
      <dgm:spPr/>
      <dgm:t>
        <a:bodyPr/>
        <a:lstStyle/>
        <a:p>
          <a:endParaRPr lang="en-US" b="0"/>
        </a:p>
      </dgm:t>
    </dgm:pt>
    <dgm:pt modelId="{228A331D-35DE-4388-8CE1-A0E6AAAA21AA}">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marL="0" lvl="0" indent="0" algn="l" defTabSz="577850">
            <a:lnSpc>
              <a:spcPct val="90000"/>
            </a:lnSpc>
            <a:spcBef>
              <a:spcPct val="0"/>
            </a:spcBef>
            <a:spcAft>
              <a:spcPct val="35000"/>
            </a:spcAft>
            <a:buNone/>
          </a:pPr>
          <a:r>
            <a:rPr lang="en-US" sz="1600" b="0" kern="1200" dirty="0">
              <a:solidFill>
                <a:prstClr val="white"/>
              </a:solidFill>
              <a:latin typeface="Trebuchet MS"/>
              <a:ea typeface="+mn-ea"/>
              <a:cs typeface="+mn-cs"/>
            </a:rPr>
            <a:t>Jay Desai</a:t>
          </a:r>
        </a:p>
      </dgm:t>
    </dgm:pt>
    <dgm:pt modelId="{70022907-100A-4693-BF7A-E9D580A347FD}" type="parTrans" cxnId="{02B0867C-240E-4596-AD85-460DA9EE97FE}">
      <dgm:prSet/>
      <dgm:spPr/>
      <dgm:t>
        <a:bodyPr/>
        <a:lstStyle/>
        <a:p>
          <a:endParaRPr lang="en-US" b="0"/>
        </a:p>
      </dgm:t>
    </dgm:pt>
    <dgm:pt modelId="{35AECE9A-EC26-493B-893C-8D3FCD2B29CE}" type="sibTrans" cxnId="{02B0867C-240E-4596-AD85-460DA9EE97FE}">
      <dgm:prSet/>
      <dgm:spPr/>
      <dgm:t>
        <a:bodyPr/>
        <a:lstStyle/>
        <a:p>
          <a:endParaRPr lang="en-US" b="0"/>
        </a:p>
      </dgm:t>
    </dgm:pt>
    <dgm:pt modelId="{0AFBF62C-BA71-4E93-B666-B35673012399}">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marL="0" lvl="0" indent="0" algn="l" defTabSz="57785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Macquarie</a:t>
          </a:r>
        </a:p>
      </dgm:t>
    </dgm:pt>
    <dgm:pt modelId="{CE44C6AF-BE7C-4DCA-B326-FDEAE8DAEA9F}" type="parTrans" cxnId="{A38C5B99-895E-4CE5-9C08-A96DDF4EC01D}">
      <dgm:prSet/>
      <dgm:spPr/>
      <dgm:t>
        <a:bodyPr/>
        <a:lstStyle/>
        <a:p>
          <a:endParaRPr lang="en-US" b="0"/>
        </a:p>
      </dgm:t>
    </dgm:pt>
    <dgm:pt modelId="{F4AC5030-3CDA-4B7A-97FE-35C9560EC9C2}" type="sibTrans" cxnId="{A38C5B99-895E-4CE5-9C08-A96DDF4EC01D}">
      <dgm:prSet/>
      <dgm:spPr/>
      <dgm:t>
        <a:bodyPr/>
        <a:lstStyle/>
        <a:p>
          <a:endParaRPr lang="en-US" b="0"/>
        </a:p>
      </dgm:t>
    </dgm:pt>
    <dgm:pt modelId="{FE7492A6-4E22-406B-9211-F0A070072F34}">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marL="0" lvl="0" indent="0" algn="l" defTabSz="57785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Santander</a:t>
          </a:r>
          <a:endParaRPr lang="en-US" sz="1300" b="0" kern="1200" dirty="0">
            <a:solidFill>
              <a:prstClr val="white"/>
            </a:solidFill>
            <a:latin typeface="Trebuchet MS"/>
            <a:ea typeface="+mn-ea"/>
            <a:cs typeface="+mn-cs"/>
          </a:endParaRPr>
        </a:p>
      </dgm:t>
    </dgm:pt>
    <dgm:pt modelId="{00B1FAD9-4AF2-44D8-A10B-65832CD4E7AF}" type="parTrans" cxnId="{FC34D00B-FE67-4A55-A144-8921C8C5AEA0}">
      <dgm:prSet/>
      <dgm:spPr/>
      <dgm:t>
        <a:bodyPr/>
        <a:lstStyle/>
        <a:p>
          <a:endParaRPr lang="en-US" b="0"/>
        </a:p>
      </dgm:t>
    </dgm:pt>
    <dgm:pt modelId="{54E11837-2369-48CF-9A16-3C61A3DF1346}" type="sibTrans" cxnId="{FC34D00B-FE67-4A55-A144-8921C8C5AEA0}">
      <dgm:prSet/>
      <dgm:spPr/>
      <dgm:t>
        <a:bodyPr/>
        <a:lstStyle/>
        <a:p>
          <a:endParaRPr lang="en-US" b="0"/>
        </a:p>
      </dgm:t>
    </dgm:pt>
    <dgm:pt modelId="{1187028C-1EF4-4FDA-B1CD-391E8C916A98}">
      <dgm:prSet phldrT="[Text]" custT="1"/>
      <dgm:spPr>
        <a:solidFill>
          <a:srgbClr val="242424">
            <a:alpha val="4500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a:buClr>
              <a:schemeClr val="bg1"/>
            </a:buClr>
          </a:pPr>
          <a:r>
            <a:rPr lang="en-US" sz="1200" b="0" dirty="0">
              <a:solidFill>
                <a:schemeClr val="bg1"/>
              </a:solidFill>
            </a:rPr>
            <a:t>Anthem</a:t>
          </a:r>
        </a:p>
      </dgm:t>
    </dgm:pt>
    <dgm:pt modelId="{18D655A1-0E81-465B-B452-BBAAE9F4CD93}" type="parTrans" cxnId="{87C50F5A-3908-4C67-9164-746F84D166D9}">
      <dgm:prSet/>
      <dgm:spPr/>
      <dgm:t>
        <a:bodyPr/>
        <a:lstStyle/>
        <a:p>
          <a:endParaRPr lang="en-US" b="0"/>
        </a:p>
      </dgm:t>
    </dgm:pt>
    <dgm:pt modelId="{CF546CB5-313A-4281-B6B9-9B7102B325FB}" type="sibTrans" cxnId="{87C50F5A-3908-4C67-9164-746F84D166D9}">
      <dgm:prSet/>
      <dgm:spPr/>
      <dgm:t>
        <a:bodyPr/>
        <a:lstStyle/>
        <a:p>
          <a:endParaRPr lang="en-US" b="0"/>
        </a:p>
      </dgm:t>
    </dgm:pt>
    <dgm:pt modelId="{0EB9FE3D-AEA8-485A-BD95-F26910B3C751}" type="pres">
      <dgm:prSet presAssocID="{FFED6AF0-6AD8-41C4-BA60-7D4825670AEC}" presName="linear" presStyleCnt="0">
        <dgm:presLayoutVars>
          <dgm:dir/>
          <dgm:resizeHandles val="exact"/>
        </dgm:presLayoutVars>
      </dgm:prSet>
      <dgm:spPr/>
    </dgm:pt>
    <dgm:pt modelId="{2DD1D01E-078D-4DE6-98B6-D2748AD50DA5}" type="pres">
      <dgm:prSet presAssocID="{228A331D-35DE-4388-8CE1-A0E6AAAA21AA}" presName="comp" presStyleCnt="0"/>
      <dgm:spPr/>
    </dgm:pt>
    <dgm:pt modelId="{9FB55352-AE62-4A44-8170-815C2C14F12E}" type="pres">
      <dgm:prSet presAssocID="{228A331D-35DE-4388-8CE1-A0E6AAAA21AA}" presName="box" presStyleLbl="node1" presStyleIdx="0" presStyleCnt="4"/>
      <dgm:spPr>
        <a:xfrm>
          <a:off x="0" y="0"/>
          <a:ext cx="3291840" cy="824089"/>
        </a:xfrm>
        <a:prstGeom prst="roundRect">
          <a:avLst>
            <a:gd name="adj" fmla="val 10000"/>
          </a:avLst>
        </a:prstGeom>
      </dgm:spPr>
    </dgm:pt>
    <dgm:pt modelId="{CC1B70AE-1464-4D16-83E1-D2AF63351864}" type="pres">
      <dgm:prSet presAssocID="{228A331D-35DE-4388-8CE1-A0E6AAAA21AA}" presName="img" presStyleLbl="fgImgPlace1" presStyleIdx="0" presStyleCnt="4"/>
      <dgm:spPr>
        <a:blipFill rotWithShape="1">
          <a:blip xmlns:r="http://schemas.openxmlformats.org/officeDocument/2006/relationships" r:embed="rId1"/>
          <a:stretch>
            <a:fillRect/>
          </a:stretch>
        </a:blipFill>
      </dgm:spPr>
    </dgm:pt>
    <dgm:pt modelId="{6F07493C-879D-4503-AF3C-46A84351E27F}" type="pres">
      <dgm:prSet presAssocID="{228A331D-35DE-4388-8CE1-A0E6AAAA21AA}" presName="text" presStyleLbl="node1" presStyleIdx="0" presStyleCnt="4">
        <dgm:presLayoutVars>
          <dgm:bulletEnabled val="1"/>
        </dgm:presLayoutVars>
      </dgm:prSet>
      <dgm:spPr/>
    </dgm:pt>
    <dgm:pt modelId="{F80C007B-5218-4F23-A236-D87E70065BB1}" type="pres">
      <dgm:prSet presAssocID="{35AECE9A-EC26-493B-893C-8D3FCD2B29CE}" presName="spacer" presStyleCnt="0"/>
      <dgm:spPr/>
    </dgm:pt>
    <dgm:pt modelId="{421A7F6C-1F15-4228-A2FE-A09432D10453}" type="pres">
      <dgm:prSet presAssocID="{BB0465BD-938F-47D6-AF51-D8D5BCD4EC73}" presName="comp" presStyleCnt="0"/>
      <dgm:spPr/>
    </dgm:pt>
    <dgm:pt modelId="{F9B3B582-9B9D-415F-AAA3-86F244674323}" type="pres">
      <dgm:prSet presAssocID="{BB0465BD-938F-47D6-AF51-D8D5BCD4EC73}" presName="box" presStyleLbl="node1" presStyleIdx="1" presStyleCnt="4"/>
      <dgm:spPr>
        <a:xfrm>
          <a:off x="0" y="1138504"/>
          <a:ext cx="3291840" cy="1035004"/>
        </a:xfrm>
        <a:prstGeom prst="roundRect">
          <a:avLst>
            <a:gd name="adj" fmla="val 10000"/>
          </a:avLst>
        </a:prstGeom>
      </dgm:spPr>
    </dgm:pt>
    <dgm:pt modelId="{67107EEE-31E9-4AE5-AF37-6146B8416F65}" type="pres">
      <dgm:prSet presAssocID="{BB0465BD-938F-47D6-AF51-D8D5BCD4EC73}" presName="img" presStyleLbl="fgImgPlace1" presStyleIdx="1" presStyleCnt="4" custScaleY="90909"/>
      <dgm:spPr>
        <a:blipFill rotWithShape="1">
          <a:blip xmlns:r="http://schemas.openxmlformats.org/officeDocument/2006/relationships" r:embed="rId2"/>
          <a:stretch>
            <a:fillRect/>
          </a:stretch>
        </a:blipFill>
      </dgm:spPr>
    </dgm:pt>
    <dgm:pt modelId="{60769263-7256-4AED-AFDF-4B3415BC5C4B}" type="pres">
      <dgm:prSet presAssocID="{BB0465BD-938F-47D6-AF51-D8D5BCD4EC73}" presName="text" presStyleLbl="node1" presStyleIdx="1" presStyleCnt="4">
        <dgm:presLayoutVars>
          <dgm:bulletEnabled val="1"/>
        </dgm:presLayoutVars>
      </dgm:prSet>
      <dgm:spPr/>
    </dgm:pt>
    <dgm:pt modelId="{A976FE13-40B6-4C44-9E75-26DDB26096DD}" type="pres">
      <dgm:prSet presAssocID="{F56E1CFC-FE6A-4026-BB6B-86CF1948E5BE}" presName="spacer" presStyleCnt="0"/>
      <dgm:spPr/>
    </dgm:pt>
    <dgm:pt modelId="{2D56941C-7571-49B7-87F3-6A10FC7C022F}" type="pres">
      <dgm:prSet presAssocID="{06E63929-413F-472B-9606-9C093E719438}" presName="comp" presStyleCnt="0"/>
      <dgm:spPr/>
    </dgm:pt>
    <dgm:pt modelId="{4C004376-9B6F-4495-88BA-8B4BEFE5BE52}" type="pres">
      <dgm:prSet presAssocID="{06E63929-413F-472B-9606-9C093E719438}" presName="box" presStyleLbl="node1" presStyleIdx="2" presStyleCnt="4"/>
      <dgm:spPr>
        <a:xfrm>
          <a:off x="0" y="2277009"/>
          <a:ext cx="3291840" cy="1035004"/>
        </a:xfrm>
        <a:prstGeom prst="roundRect">
          <a:avLst>
            <a:gd name="adj" fmla="val 10000"/>
          </a:avLst>
        </a:prstGeom>
      </dgm:spPr>
    </dgm:pt>
    <dgm:pt modelId="{B9542582-85F7-4919-9669-CC4DE5E0ED63}" type="pres">
      <dgm:prSet presAssocID="{06E63929-413F-472B-9606-9C093E719438}" presName="img" presStyleLbl="fgImgPlace1" presStyleIdx="2" presStyleCnt="4"/>
      <dgm:spPr>
        <a:blipFill rotWithShape="1">
          <a:blip xmlns:r="http://schemas.openxmlformats.org/officeDocument/2006/relationships" r:embed="rId3"/>
          <a:stretch>
            <a:fillRect/>
          </a:stretch>
        </a:blipFill>
      </dgm:spPr>
    </dgm:pt>
    <dgm:pt modelId="{C02673FA-9481-4963-9F33-2867263C8E83}" type="pres">
      <dgm:prSet presAssocID="{06E63929-413F-472B-9606-9C093E719438}" presName="text" presStyleLbl="node1" presStyleIdx="2" presStyleCnt="4">
        <dgm:presLayoutVars>
          <dgm:bulletEnabled val="1"/>
        </dgm:presLayoutVars>
      </dgm:prSet>
      <dgm:spPr/>
    </dgm:pt>
    <dgm:pt modelId="{A5064397-7ACB-4D22-BC66-B4CC2285B939}" type="pres">
      <dgm:prSet presAssocID="{E1E617DB-442C-4133-8364-1203015EC0FD}" presName="spacer" presStyleCnt="0"/>
      <dgm:spPr/>
    </dgm:pt>
    <dgm:pt modelId="{2E152269-BB47-436F-A6F0-8CF229E1B3D3}" type="pres">
      <dgm:prSet presAssocID="{D08B046F-9C4F-419B-B03C-8A67C680D1B4}" presName="comp" presStyleCnt="0"/>
      <dgm:spPr/>
    </dgm:pt>
    <dgm:pt modelId="{8A4DD13C-2C21-46F8-AC6D-D42F1AF26E63}" type="pres">
      <dgm:prSet presAssocID="{D08B046F-9C4F-419B-B03C-8A67C680D1B4}" presName="box" presStyleLbl="node1" presStyleIdx="3" presStyleCnt="4"/>
      <dgm:spPr/>
    </dgm:pt>
    <dgm:pt modelId="{B4B62F0F-E47E-4A7C-BE6C-5C2F284A5E3C}" type="pres">
      <dgm:prSet presAssocID="{D08B046F-9C4F-419B-B03C-8A67C680D1B4}" presName="img" presStyleLbl="fgImgPlace1" presStyleIdx="3" presStyleCnt="4"/>
      <dgm:spPr>
        <a:blipFill rotWithShape="1">
          <a:blip xmlns:r="http://schemas.openxmlformats.org/officeDocument/2006/relationships" r:embed="rId4"/>
          <a:stretch>
            <a:fillRect/>
          </a:stretch>
        </a:blipFill>
      </dgm:spPr>
    </dgm:pt>
    <dgm:pt modelId="{892BB816-CB13-4F3B-9076-35687BC9FD7C}" type="pres">
      <dgm:prSet presAssocID="{D08B046F-9C4F-419B-B03C-8A67C680D1B4}" presName="text" presStyleLbl="node1" presStyleIdx="3" presStyleCnt="4">
        <dgm:presLayoutVars>
          <dgm:bulletEnabled val="1"/>
        </dgm:presLayoutVars>
      </dgm:prSet>
      <dgm:spPr/>
    </dgm:pt>
  </dgm:ptLst>
  <dgm:cxnLst>
    <dgm:cxn modelId="{5D957FCA-DFB8-40F8-ADBF-5AFD8B993C01}" type="presOf" srcId="{228A331D-35DE-4388-8CE1-A0E6AAAA21AA}" destId="{9FB55352-AE62-4A44-8170-815C2C14F12E}" srcOrd="0" destOrd="0" presId="urn:microsoft.com/office/officeart/2005/8/layout/vList4"/>
    <dgm:cxn modelId="{5894F7A4-2341-4914-B3F6-F88426371893}" type="presOf" srcId="{FE7492A6-4E22-406B-9211-F0A070072F34}" destId="{6F07493C-879D-4503-AF3C-46A84351E27F}" srcOrd="1" destOrd="2" presId="urn:microsoft.com/office/officeart/2005/8/layout/vList4"/>
    <dgm:cxn modelId="{762CB201-FC74-4F25-8B29-A3D226D759CB}" type="presOf" srcId="{06E63929-413F-472B-9606-9C093E719438}" destId="{C02673FA-9481-4963-9F33-2867263C8E83}" srcOrd="1" destOrd="0" presId="urn:microsoft.com/office/officeart/2005/8/layout/vList4"/>
    <dgm:cxn modelId="{C24B47F5-1C80-462D-A2EB-AC8FF4A0E7AE}" type="presOf" srcId="{1187028C-1EF4-4FDA-B1CD-391E8C916A98}" destId="{4C004376-9B6F-4495-88BA-8B4BEFE5BE52}" srcOrd="0" destOrd="1" presId="urn:microsoft.com/office/officeart/2005/8/layout/vList4"/>
    <dgm:cxn modelId="{5A2357AC-B71A-435C-B951-40D5F0F17892}" type="presOf" srcId="{1187028C-1EF4-4FDA-B1CD-391E8C916A98}" destId="{C02673FA-9481-4963-9F33-2867263C8E83}" srcOrd="1" destOrd="1" presId="urn:microsoft.com/office/officeart/2005/8/layout/vList4"/>
    <dgm:cxn modelId="{6599373D-D27F-4198-B5D2-F706C1C65F8D}" srcId="{BB0465BD-938F-47D6-AF51-D8D5BCD4EC73}" destId="{1A1E4DDC-BBB7-411F-84B6-1A5B155457FC}" srcOrd="1" destOrd="0" parTransId="{A5B3C9D1-8858-4ADA-90DA-79B0DC9FDEAE}" sibTransId="{E45CB3D9-B1BC-41DD-A62C-7F5F83085FFD}"/>
    <dgm:cxn modelId="{F2929A8F-BC7A-488F-BCDF-178A75C325E8}" srcId="{BB0465BD-938F-47D6-AF51-D8D5BCD4EC73}" destId="{1DA97782-D667-4C63-8533-E7DE600AE2F0}" srcOrd="0" destOrd="0" parTransId="{54BD230B-B5B6-4EEA-965B-76E2C374A628}" sibTransId="{BFB277EB-BF9D-49A3-B349-025B988EA09D}"/>
    <dgm:cxn modelId="{FC34D00B-FE67-4A55-A144-8921C8C5AEA0}" srcId="{228A331D-35DE-4388-8CE1-A0E6AAAA21AA}" destId="{FE7492A6-4E22-406B-9211-F0A070072F34}" srcOrd="1" destOrd="0" parTransId="{00B1FAD9-4AF2-44D8-A10B-65832CD4E7AF}" sibTransId="{54E11837-2369-48CF-9A16-3C61A3DF1346}"/>
    <dgm:cxn modelId="{3AB6BF66-BF05-4D4E-AE2F-DBD60E753BE6}" type="presOf" srcId="{06E63929-413F-472B-9606-9C093E719438}" destId="{4C004376-9B6F-4495-88BA-8B4BEFE5BE52}" srcOrd="0" destOrd="0" presId="urn:microsoft.com/office/officeart/2005/8/layout/vList4"/>
    <dgm:cxn modelId="{03BDD8D3-E805-446B-B088-31AFB58A2903}" type="presOf" srcId="{1A1E4DDC-BBB7-411F-84B6-1A5B155457FC}" destId="{60769263-7256-4AED-AFDF-4B3415BC5C4B}" srcOrd="1" destOrd="2" presId="urn:microsoft.com/office/officeart/2005/8/layout/vList4"/>
    <dgm:cxn modelId="{8F2640DA-58D4-4FD0-9EEC-41C4F14AA926}" type="presOf" srcId="{D2741119-310B-4941-B71C-6E115BA74C99}" destId="{8A4DD13C-2C21-46F8-AC6D-D42F1AF26E63}" srcOrd="0" destOrd="1" presId="urn:microsoft.com/office/officeart/2005/8/layout/vList4"/>
    <dgm:cxn modelId="{C3F6D87C-EAC8-4993-9655-FF1A5AFD6B89}" type="presOf" srcId="{1A1E4DDC-BBB7-411F-84B6-1A5B155457FC}" destId="{F9B3B582-9B9D-415F-AAA3-86F244674323}" srcOrd="0" destOrd="2" presId="urn:microsoft.com/office/officeart/2005/8/layout/vList4"/>
    <dgm:cxn modelId="{CF0F7D83-58B7-4BCD-9738-15328D2CEC4F}" type="presOf" srcId="{1DA97782-D667-4C63-8533-E7DE600AE2F0}" destId="{F9B3B582-9B9D-415F-AAA3-86F244674323}" srcOrd="0" destOrd="1" presId="urn:microsoft.com/office/officeart/2005/8/layout/vList4"/>
    <dgm:cxn modelId="{02A32D6D-7F3A-431E-8360-F1016F3FC78B}" type="presOf" srcId="{228A331D-35DE-4388-8CE1-A0E6AAAA21AA}" destId="{6F07493C-879D-4503-AF3C-46A84351E27F}" srcOrd="1" destOrd="0" presId="urn:microsoft.com/office/officeart/2005/8/layout/vList4"/>
    <dgm:cxn modelId="{A38C5B99-895E-4CE5-9C08-A96DDF4EC01D}" srcId="{228A331D-35DE-4388-8CE1-A0E6AAAA21AA}" destId="{0AFBF62C-BA71-4E93-B666-B35673012399}" srcOrd="0" destOrd="0" parTransId="{CE44C6AF-BE7C-4DCA-B326-FDEAE8DAEA9F}" sibTransId="{F4AC5030-3CDA-4B7A-97FE-35C9560EC9C2}"/>
    <dgm:cxn modelId="{ECC30019-80C8-41E7-8CC5-26F604D760F0}" type="presOf" srcId="{BB0465BD-938F-47D6-AF51-D8D5BCD4EC73}" destId="{F9B3B582-9B9D-415F-AAA3-86F244674323}" srcOrd="0" destOrd="0" presId="urn:microsoft.com/office/officeart/2005/8/layout/vList4"/>
    <dgm:cxn modelId="{5CC10F95-B8D6-46E8-A39A-0EC48C321937}" type="presOf" srcId="{BB0465BD-938F-47D6-AF51-D8D5BCD4EC73}" destId="{60769263-7256-4AED-AFDF-4B3415BC5C4B}" srcOrd="1" destOrd="0" presId="urn:microsoft.com/office/officeart/2005/8/layout/vList4"/>
    <dgm:cxn modelId="{C3168BDF-B911-4A6A-B5DE-41D47191D464}" type="presOf" srcId="{D2741119-310B-4941-B71C-6E115BA74C99}" destId="{892BB816-CB13-4F3B-9076-35687BC9FD7C}" srcOrd="1" destOrd="1" presId="urn:microsoft.com/office/officeart/2005/8/layout/vList4"/>
    <dgm:cxn modelId="{0EAAEC4B-7C99-426C-B453-DD3737680279}" type="presOf" srcId="{D08B046F-9C4F-419B-B03C-8A67C680D1B4}" destId="{892BB816-CB13-4F3B-9076-35687BC9FD7C}" srcOrd="1" destOrd="0" presId="urn:microsoft.com/office/officeart/2005/8/layout/vList4"/>
    <dgm:cxn modelId="{787A8CBC-AC55-4218-A4CC-AC56090CB81C}" type="presOf" srcId="{0AFBF62C-BA71-4E93-B666-B35673012399}" destId="{9FB55352-AE62-4A44-8170-815C2C14F12E}" srcOrd="0" destOrd="1" presId="urn:microsoft.com/office/officeart/2005/8/layout/vList4"/>
    <dgm:cxn modelId="{DA868D6A-EF41-4956-B53B-F5A4698A9D0A}" type="presOf" srcId="{0AFBF62C-BA71-4E93-B666-B35673012399}" destId="{6F07493C-879D-4503-AF3C-46A84351E27F}" srcOrd="1" destOrd="1" presId="urn:microsoft.com/office/officeart/2005/8/layout/vList4"/>
    <dgm:cxn modelId="{25EFC23C-7AE6-4775-A98E-F6A6C32E4813}" type="presOf" srcId="{D08B046F-9C4F-419B-B03C-8A67C680D1B4}" destId="{8A4DD13C-2C21-46F8-AC6D-D42F1AF26E63}" srcOrd="0" destOrd="0" presId="urn:microsoft.com/office/officeart/2005/8/layout/vList4"/>
    <dgm:cxn modelId="{C64AEB22-2651-4DEE-900F-0115DBFBF8B8}" type="presOf" srcId="{1DA97782-D667-4C63-8533-E7DE600AE2F0}" destId="{60769263-7256-4AED-AFDF-4B3415BC5C4B}" srcOrd="1" destOrd="1" presId="urn:microsoft.com/office/officeart/2005/8/layout/vList4"/>
    <dgm:cxn modelId="{E6CD61B3-F763-4974-B984-DCDF3B75B33C}" srcId="{D08B046F-9C4F-419B-B03C-8A67C680D1B4}" destId="{D2741119-310B-4941-B71C-6E115BA74C99}" srcOrd="0" destOrd="0" parTransId="{9FD55AEA-7840-4469-AAB5-6133E2C7A3F4}" sibTransId="{CEE13C44-A1DC-4E58-B664-4D0765F1D92F}"/>
    <dgm:cxn modelId="{E5D09B07-0296-46CD-A0F0-468AF2E8715E}" type="presOf" srcId="{FE7492A6-4E22-406B-9211-F0A070072F34}" destId="{9FB55352-AE62-4A44-8170-815C2C14F12E}" srcOrd="0" destOrd="2" presId="urn:microsoft.com/office/officeart/2005/8/layout/vList4"/>
    <dgm:cxn modelId="{4FCA9452-C2C9-484D-99FD-8D92A66F9FE1}" type="presOf" srcId="{FFED6AF0-6AD8-41C4-BA60-7D4825670AEC}" destId="{0EB9FE3D-AEA8-485A-BD95-F26910B3C751}" srcOrd="0" destOrd="0" presId="urn:microsoft.com/office/officeart/2005/8/layout/vList4"/>
    <dgm:cxn modelId="{9247C24F-02B3-4EDE-B289-4365989103D1}" srcId="{FFED6AF0-6AD8-41C4-BA60-7D4825670AEC}" destId="{06E63929-413F-472B-9606-9C093E719438}" srcOrd="2" destOrd="0" parTransId="{304CBE09-A85B-4F97-9F23-65B5DA334F02}" sibTransId="{E1E617DB-442C-4133-8364-1203015EC0FD}"/>
    <dgm:cxn modelId="{D5545896-6411-4D87-A7F2-706AD949BA70}" srcId="{FFED6AF0-6AD8-41C4-BA60-7D4825670AEC}" destId="{BB0465BD-938F-47D6-AF51-D8D5BCD4EC73}" srcOrd="1" destOrd="0" parTransId="{61E0240E-F8B1-4EB2-B3F0-FFB14090AC50}" sibTransId="{F56E1CFC-FE6A-4026-BB6B-86CF1948E5BE}"/>
    <dgm:cxn modelId="{87C50F5A-3908-4C67-9164-746F84D166D9}" srcId="{06E63929-413F-472B-9606-9C093E719438}" destId="{1187028C-1EF4-4FDA-B1CD-391E8C916A98}" srcOrd="0" destOrd="0" parTransId="{18D655A1-0E81-465B-B452-BBAAE9F4CD93}" sibTransId="{CF546CB5-313A-4281-B6B9-9B7102B325FB}"/>
    <dgm:cxn modelId="{02B0867C-240E-4596-AD85-460DA9EE97FE}" srcId="{FFED6AF0-6AD8-41C4-BA60-7D4825670AEC}" destId="{228A331D-35DE-4388-8CE1-A0E6AAAA21AA}" srcOrd="0" destOrd="0" parTransId="{70022907-100A-4693-BF7A-E9D580A347FD}" sibTransId="{35AECE9A-EC26-493B-893C-8D3FCD2B29CE}"/>
    <dgm:cxn modelId="{F9A57609-613F-433F-B8E8-F7500518D689}" srcId="{FFED6AF0-6AD8-41C4-BA60-7D4825670AEC}" destId="{D08B046F-9C4F-419B-B03C-8A67C680D1B4}" srcOrd="3" destOrd="0" parTransId="{04F73765-A154-4052-8D5B-DE16F1B3292B}" sibTransId="{32920610-82B8-4EE9-ADA6-0F20B101C48B}"/>
    <dgm:cxn modelId="{EE64FAEB-7FC3-43DE-A245-376CC3C70EE7}" type="presParOf" srcId="{0EB9FE3D-AEA8-485A-BD95-F26910B3C751}" destId="{2DD1D01E-078D-4DE6-98B6-D2748AD50DA5}" srcOrd="0" destOrd="0" presId="urn:microsoft.com/office/officeart/2005/8/layout/vList4"/>
    <dgm:cxn modelId="{699B9A19-A10C-46CF-99F6-13AB7F2DF589}" type="presParOf" srcId="{2DD1D01E-078D-4DE6-98B6-D2748AD50DA5}" destId="{9FB55352-AE62-4A44-8170-815C2C14F12E}" srcOrd="0" destOrd="0" presId="urn:microsoft.com/office/officeart/2005/8/layout/vList4"/>
    <dgm:cxn modelId="{B282F3EC-EA6C-4BCB-B3FE-C87FBC151878}" type="presParOf" srcId="{2DD1D01E-078D-4DE6-98B6-D2748AD50DA5}" destId="{CC1B70AE-1464-4D16-83E1-D2AF63351864}" srcOrd="1" destOrd="0" presId="urn:microsoft.com/office/officeart/2005/8/layout/vList4"/>
    <dgm:cxn modelId="{70973DAD-4E96-4258-9E52-08B8891039C3}" type="presParOf" srcId="{2DD1D01E-078D-4DE6-98B6-D2748AD50DA5}" destId="{6F07493C-879D-4503-AF3C-46A84351E27F}" srcOrd="2" destOrd="0" presId="urn:microsoft.com/office/officeart/2005/8/layout/vList4"/>
    <dgm:cxn modelId="{028EE6BB-BD25-48C1-856D-8121288AA58F}" type="presParOf" srcId="{0EB9FE3D-AEA8-485A-BD95-F26910B3C751}" destId="{F80C007B-5218-4F23-A236-D87E70065BB1}" srcOrd="1" destOrd="0" presId="urn:microsoft.com/office/officeart/2005/8/layout/vList4"/>
    <dgm:cxn modelId="{0B9F7F52-AA34-4DE1-B39C-ABFCD52D111E}" type="presParOf" srcId="{0EB9FE3D-AEA8-485A-BD95-F26910B3C751}" destId="{421A7F6C-1F15-4228-A2FE-A09432D10453}" srcOrd="2" destOrd="0" presId="urn:microsoft.com/office/officeart/2005/8/layout/vList4"/>
    <dgm:cxn modelId="{D4F5221C-AB67-4529-AF7C-BDC966A608CA}" type="presParOf" srcId="{421A7F6C-1F15-4228-A2FE-A09432D10453}" destId="{F9B3B582-9B9D-415F-AAA3-86F244674323}" srcOrd="0" destOrd="0" presId="urn:microsoft.com/office/officeart/2005/8/layout/vList4"/>
    <dgm:cxn modelId="{31DB1014-7722-4103-A364-8D4E5B2FDCFD}" type="presParOf" srcId="{421A7F6C-1F15-4228-A2FE-A09432D10453}" destId="{67107EEE-31E9-4AE5-AF37-6146B8416F65}" srcOrd="1" destOrd="0" presId="urn:microsoft.com/office/officeart/2005/8/layout/vList4"/>
    <dgm:cxn modelId="{88471305-0C9A-4B4B-98E8-A04DC127E4B4}" type="presParOf" srcId="{421A7F6C-1F15-4228-A2FE-A09432D10453}" destId="{60769263-7256-4AED-AFDF-4B3415BC5C4B}" srcOrd="2" destOrd="0" presId="urn:microsoft.com/office/officeart/2005/8/layout/vList4"/>
    <dgm:cxn modelId="{872D6B23-DEC7-409B-A16F-7BA09A24BAB7}" type="presParOf" srcId="{0EB9FE3D-AEA8-485A-BD95-F26910B3C751}" destId="{A976FE13-40B6-4C44-9E75-26DDB26096DD}" srcOrd="3" destOrd="0" presId="urn:microsoft.com/office/officeart/2005/8/layout/vList4"/>
    <dgm:cxn modelId="{893F107F-81C4-4887-86BE-0E7DAA4CE9C0}" type="presParOf" srcId="{0EB9FE3D-AEA8-485A-BD95-F26910B3C751}" destId="{2D56941C-7571-49B7-87F3-6A10FC7C022F}" srcOrd="4" destOrd="0" presId="urn:microsoft.com/office/officeart/2005/8/layout/vList4"/>
    <dgm:cxn modelId="{10B1AC63-02AE-4B8A-8679-A59378E991AD}" type="presParOf" srcId="{2D56941C-7571-49B7-87F3-6A10FC7C022F}" destId="{4C004376-9B6F-4495-88BA-8B4BEFE5BE52}" srcOrd="0" destOrd="0" presId="urn:microsoft.com/office/officeart/2005/8/layout/vList4"/>
    <dgm:cxn modelId="{7F01CE2B-8D94-457D-BF9C-A6F86365BEF9}" type="presParOf" srcId="{2D56941C-7571-49B7-87F3-6A10FC7C022F}" destId="{B9542582-85F7-4919-9669-CC4DE5E0ED63}" srcOrd="1" destOrd="0" presId="urn:microsoft.com/office/officeart/2005/8/layout/vList4"/>
    <dgm:cxn modelId="{D8F6F9B3-65BA-4F04-923A-EC0B5914B3AB}" type="presParOf" srcId="{2D56941C-7571-49B7-87F3-6A10FC7C022F}" destId="{C02673FA-9481-4963-9F33-2867263C8E83}" srcOrd="2" destOrd="0" presId="urn:microsoft.com/office/officeart/2005/8/layout/vList4"/>
    <dgm:cxn modelId="{07DB5740-C75A-4CA5-98CF-433935CD2218}" type="presParOf" srcId="{0EB9FE3D-AEA8-485A-BD95-F26910B3C751}" destId="{A5064397-7ACB-4D22-BC66-B4CC2285B939}" srcOrd="5" destOrd="0" presId="urn:microsoft.com/office/officeart/2005/8/layout/vList4"/>
    <dgm:cxn modelId="{749A60C0-2FD9-4C81-A84C-1B9E4230FA01}" type="presParOf" srcId="{0EB9FE3D-AEA8-485A-BD95-F26910B3C751}" destId="{2E152269-BB47-436F-A6F0-8CF229E1B3D3}" srcOrd="6" destOrd="0" presId="urn:microsoft.com/office/officeart/2005/8/layout/vList4"/>
    <dgm:cxn modelId="{8541311E-E5F7-442A-AE0E-304AA6E15364}" type="presParOf" srcId="{2E152269-BB47-436F-A6F0-8CF229E1B3D3}" destId="{8A4DD13C-2C21-46F8-AC6D-D42F1AF26E63}" srcOrd="0" destOrd="0" presId="urn:microsoft.com/office/officeart/2005/8/layout/vList4"/>
    <dgm:cxn modelId="{63050638-58B8-4FD2-8BB2-3BB60BBCB386}" type="presParOf" srcId="{2E152269-BB47-436F-A6F0-8CF229E1B3D3}" destId="{B4B62F0F-E47E-4A7C-BE6C-5C2F284A5E3C}" srcOrd="1" destOrd="0" presId="urn:microsoft.com/office/officeart/2005/8/layout/vList4"/>
    <dgm:cxn modelId="{8A37FBDB-B2E9-4DC8-A3C8-404AAFA3C2E6}" type="presParOf" srcId="{2E152269-BB47-436F-A6F0-8CF229E1B3D3}" destId="{892BB816-CB13-4F3B-9076-35687BC9FD7C}" srcOrd="2" destOrd="0" presId="urn:microsoft.com/office/officeart/2005/8/layout/vList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382F16-3BD4-4B12-A61C-B7C61343DB72}" type="doc">
      <dgm:prSet loTypeId="urn:microsoft.com/office/officeart/2005/8/layout/matrix1" loCatId="matrix" qsTypeId="urn:microsoft.com/office/officeart/2005/8/quickstyle/3d5" qsCatId="3D" csTypeId="urn:microsoft.com/office/officeart/2005/8/colors/accent1_2" csCatId="accent1" phldr="1"/>
      <dgm:spPr/>
      <dgm:t>
        <a:bodyPr/>
        <a:lstStyle/>
        <a:p>
          <a:endParaRPr lang="en-US"/>
        </a:p>
      </dgm:t>
    </dgm:pt>
    <dgm:pt modelId="{60361925-7C93-4172-AAC0-9392359127E9}">
      <dgm:prSet phldrT="[Text]" custT="1"/>
      <dgm:spPr/>
      <dgm:t>
        <a:bodyPr/>
        <a:lstStyle/>
        <a:p>
          <a:r>
            <a:rPr lang="en-US" sz="1200" dirty="0"/>
            <a:t>Microservices Team</a:t>
          </a:r>
        </a:p>
      </dgm:t>
    </dgm:pt>
    <dgm:pt modelId="{5FAC17DD-E341-4D12-A02A-D990A69D85D6}" type="parTrans" cxnId="{C1245E26-3A9C-4FDB-A881-85A397EA1651}">
      <dgm:prSet/>
      <dgm:spPr/>
      <dgm:t>
        <a:bodyPr/>
        <a:lstStyle/>
        <a:p>
          <a:endParaRPr lang="en-US" sz="1200"/>
        </a:p>
      </dgm:t>
    </dgm:pt>
    <dgm:pt modelId="{81DDA1BD-6E92-43C9-803D-960F6F2B0053}" type="sibTrans" cxnId="{C1245E26-3A9C-4FDB-A881-85A397EA1651}">
      <dgm:prSet/>
      <dgm:spPr/>
      <dgm:t>
        <a:bodyPr/>
        <a:lstStyle/>
        <a:p>
          <a:endParaRPr lang="en-US" sz="1200"/>
        </a:p>
      </dgm:t>
    </dgm:pt>
    <dgm:pt modelId="{B2985165-2BDC-4E57-935E-E089AF7F59BB}">
      <dgm:prSet phldrT="[Text]" custT="1"/>
      <dgm:spPr/>
      <dgm:t>
        <a:bodyPr/>
        <a:lstStyle/>
        <a:p>
          <a:r>
            <a:rPr lang="en-US" sz="1200"/>
            <a:t>Microservices Architect</a:t>
          </a:r>
          <a:endParaRPr lang="en-US" sz="1200" dirty="0"/>
        </a:p>
      </dgm:t>
    </dgm:pt>
    <dgm:pt modelId="{3801D764-4C16-45C5-97A9-93044F94C5F5}" type="parTrans" cxnId="{B9F1BC31-343B-4AF8-A187-4A910366850F}">
      <dgm:prSet/>
      <dgm:spPr/>
      <dgm:t>
        <a:bodyPr/>
        <a:lstStyle/>
        <a:p>
          <a:endParaRPr lang="en-US" sz="1200"/>
        </a:p>
      </dgm:t>
    </dgm:pt>
    <dgm:pt modelId="{ADF00F39-1933-419A-9E04-A991511CAF3E}" type="sibTrans" cxnId="{B9F1BC31-343B-4AF8-A187-4A910366850F}">
      <dgm:prSet/>
      <dgm:spPr/>
      <dgm:t>
        <a:bodyPr/>
        <a:lstStyle/>
        <a:p>
          <a:endParaRPr lang="en-US" sz="1200"/>
        </a:p>
      </dgm:t>
    </dgm:pt>
    <dgm:pt modelId="{0A659DC1-9D6E-4F66-BE8C-2BBBBE2BAF9E}">
      <dgm:prSet phldrT="[Text]" custT="1"/>
      <dgm:spPr/>
      <dgm:t>
        <a:bodyPr/>
        <a:lstStyle/>
        <a:p>
          <a:r>
            <a:rPr lang="en-US" sz="1200" dirty="0"/>
            <a:t>Technical Product Owner (TPM)</a:t>
          </a:r>
        </a:p>
      </dgm:t>
    </dgm:pt>
    <dgm:pt modelId="{6E2A2664-1B05-46D6-AEFD-058EA78B2F48}" type="parTrans" cxnId="{8E2699C8-3F32-46E8-B5AD-5135FAB94495}">
      <dgm:prSet/>
      <dgm:spPr/>
      <dgm:t>
        <a:bodyPr/>
        <a:lstStyle/>
        <a:p>
          <a:endParaRPr lang="en-US" sz="1200"/>
        </a:p>
      </dgm:t>
    </dgm:pt>
    <dgm:pt modelId="{1E38B6AE-0E8B-465C-ADB1-C3A44C4356DE}" type="sibTrans" cxnId="{8E2699C8-3F32-46E8-B5AD-5135FAB94495}">
      <dgm:prSet/>
      <dgm:spPr/>
      <dgm:t>
        <a:bodyPr/>
        <a:lstStyle/>
        <a:p>
          <a:endParaRPr lang="en-US" sz="1200"/>
        </a:p>
      </dgm:t>
    </dgm:pt>
    <dgm:pt modelId="{CFAD8EEE-0F58-4803-9721-718E4F3406EE}">
      <dgm:prSet phldrT="[Text]" custT="1"/>
      <dgm:spPr/>
      <dgm:t>
        <a:bodyPr/>
        <a:lstStyle/>
        <a:p>
          <a:r>
            <a:rPr lang="en-US" sz="1200">
              <a:latin typeface="Trebuchet MS"/>
              <a:ea typeface="+mn-ea"/>
              <a:cs typeface="+mn-cs"/>
            </a:rPr>
            <a:t>Software Dev Engineers in Test (SDETS)</a:t>
          </a:r>
          <a:endParaRPr lang="en-US" sz="1200" dirty="0"/>
        </a:p>
      </dgm:t>
    </dgm:pt>
    <dgm:pt modelId="{661D3E31-A773-4815-A7A4-DE9FC9650517}" type="parTrans" cxnId="{6DAA69C8-8C65-48A1-A9C0-C1FDE9413461}">
      <dgm:prSet/>
      <dgm:spPr/>
      <dgm:t>
        <a:bodyPr/>
        <a:lstStyle/>
        <a:p>
          <a:endParaRPr lang="en-US" sz="1200"/>
        </a:p>
      </dgm:t>
    </dgm:pt>
    <dgm:pt modelId="{F42AD818-EC28-4ED3-88E0-F3D12A90F4FB}" type="sibTrans" cxnId="{6DAA69C8-8C65-48A1-A9C0-C1FDE9413461}">
      <dgm:prSet/>
      <dgm:spPr/>
      <dgm:t>
        <a:bodyPr/>
        <a:lstStyle/>
        <a:p>
          <a:endParaRPr lang="en-US" sz="1200"/>
        </a:p>
      </dgm:t>
    </dgm:pt>
    <dgm:pt modelId="{346C6644-4FDB-4300-851C-62169569C5ED}">
      <dgm:prSet phldrT="[Text]" custT="1"/>
      <dgm:spPr/>
      <dgm:t>
        <a:bodyPr/>
        <a:lstStyle/>
        <a:p>
          <a:r>
            <a:rPr lang="en-US" sz="1200"/>
            <a:t>Software Dev. Eng. (SDE)</a:t>
          </a:r>
          <a:endParaRPr lang="en-US" sz="1200" dirty="0"/>
        </a:p>
      </dgm:t>
    </dgm:pt>
    <dgm:pt modelId="{E38F78E7-6D1D-442B-B21B-D9BB3DE0776F}" type="parTrans" cxnId="{2DFB98DA-C8E2-463C-8052-BDA62FD85FF1}">
      <dgm:prSet/>
      <dgm:spPr/>
      <dgm:t>
        <a:bodyPr/>
        <a:lstStyle/>
        <a:p>
          <a:endParaRPr lang="en-US"/>
        </a:p>
      </dgm:t>
    </dgm:pt>
    <dgm:pt modelId="{A13AA648-2520-4D12-8E7A-030CA8C52A0F}" type="sibTrans" cxnId="{2DFB98DA-C8E2-463C-8052-BDA62FD85FF1}">
      <dgm:prSet/>
      <dgm:spPr/>
      <dgm:t>
        <a:bodyPr/>
        <a:lstStyle/>
        <a:p>
          <a:endParaRPr lang="en-US"/>
        </a:p>
      </dgm:t>
    </dgm:pt>
    <dgm:pt modelId="{9CC9C1DC-02C4-43E7-9DDF-2ABE82003B94}" type="pres">
      <dgm:prSet presAssocID="{AF382F16-3BD4-4B12-A61C-B7C61343DB72}" presName="diagram" presStyleCnt="0">
        <dgm:presLayoutVars>
          <dgm:chMax val="1"/>
          <dgm:dir/>
          <dgm:animLvl val="ctr"/>
          <dgm:resizeHandles val="exact"/>
        </dgm:presLayoutVars>
      </dgm:prSet>
      <dgm:spPr/>
    </dgm:pt>
    <dgm:pt modelId="{228BE8E4-DF7F-4DD7-9FC2-64FD594744FD}" type="pres">
      <dgm:prSet presAssocID="{AF382F16-3BD4-4B12-A61C-B7C61343DB72}" presName="matrix" presStyleCnt="0"/>
      <dgm:spPr/>
    </dgm:pt>
    <dgm:pt modelId="{1FB029DF-56B3-4DEE-90A9-016BCF0563F6}" type="pres">
      <dgm:prSet presAssocID="{AF382F16-3BD4-4B12-A61C-B7C61343DB72}" presName="tile1" presStyleLbl="node1" presStyleIdx="0" presStyleCnt="4"/>
      <dgm:spPr/>
    </dgm:pt>
    <dgm:pt modelId="{04505FB8-D92C-47DE-A84E-FC038DA404DE}" type="pres">
      <dgm:prSet presAssocID="{AF382F16-3BD4-4B12-A61C-B7C61343DB72}" presName="tile1text" presStyleLbl="node1" presStyleIdx="0" presStyleCnt="4">
        <dgm:presLayoutVars>
          <dgm:chMax val="0"/>
          <dgm:chPref val="0"/>
          <dgm:bulletEnabled val="1"/>
        </dgm:presLayoutVars>
      </dgm:prSet>
      <dgm:spPr/>
    </dgm:pt>
    <dgm:pt modelId="{A6A03160-C2BD-4D86-AD28-535567B54C42}" type="pres">
      <dgm:prSet presAssocID="{AF382F16-3BD4-4B12-A61C-B7C61343DB72}" presName="tile2" presStyleLbl="node1" presStyleIdx="1" presStyleCnt="4" custLinFactY="-100000" custLinFactNeighborX="45349" custLinFactNeighborY="-100127"/>
      <dgm:spPr/>
    </dgm:pt>
    <dgm:pt modelId="{28BD2266-ACB2-446C-B683-7F5AC17A48C7}" type="pres">
      <dgm:prSet presAssocID="{AF382F16-3BD4-4B12-A61C-B7C61343DB72}" presName="tile2text" presStyleLbl="node1" presStyleIdx="1" presStyleCnt="4">
        <dgm:presLayoutVars>
          <dgm:chMax val="0"/>
          <dgm:chPref val="0"/>
          <dgm:bulletEnabled val="1"/>
        </dgm:presLayoutVars>
      </dgm:prSet>
      <dgm:spPr/>
    </dgm:pt>
    <dgm:pt modelId="{D61052F1-02C8-4126-98BF-72CD5F694BE0}" type="pres">
      <dgm:prSet presAssocID="{AF382F16-3BD4-4B12-A61C-B7C61343DB72}" presName="tile3" presStyleLbl="node1" presStyleIdx="2" presStyleCnt="4" custLinFactNeighborY="0"/>
      <dgm:spPr/>
    </dgm:pt>
    <dgm:pt modelId="{26239823-E0D1-4380-97D7-08B8B7A71D80}" type="pres">
      <dgm:prSet presAssocID="{AF382F16-3BD4-4B12-A61C-B7C61343DB72}" presName="tile3text" presStyleLbl="node1" presStyleIdx="2" presStyleCnt="4">
        <dgm:presLayoutVars>
          <dgm:chMax val="0"/>
          <dgm:chPref val="0"/>
          <dgm:bulletEnabled val="1"/>
        </dgm:presLayoutVars>
      </dgm:prSet>
      <dgm:spPr/>
    </dgm:pt>
    <dgm:pt modelId="{8BF954AF-1EC4-4958-9008-78BC8F99C497}" type="pres">
      <dgm:prSet presAssocID="{AF382F16-3BD4-4B12-A61C-B7C61343DB72}" presName="tile4" presStyleLbl="node1" presStyleIdx="3" presStyleCnt="4"/>
      <dgm:spPr/>
    </dgm:pt>
    <dgm:pt modelId="{7071FB69-2152-4674-A927-C10C010057B0}" type="pres">
      <dgm:prSet presAssocID="{AF382F16-3BD4-4B12-A61C-B7C61343DB72}" presName="tile4text" presStyleLbl="node1" presStyleIdx="3" presStyleCnt="4">
        <dgm:presLayoutVars>
          <dgm:chMax val="0"/>
          <dgm:chPref val="0"/>
          <dgm:bulletEnabled val="1"/>
        </dgm:presLayoutVars>
      </dgm:prSet>
      <dgm:spPr/>
    </dgm:pt>
    <dgm:pt modelId="{8CFBF96E-3424-48F4-B504-26D7E7D90B0C}" type="pres">
      <dgm:prSet presAssocID="{AF382F16-3BD4-4B12-A61C-B7C61343DB72}" presName="centerTile" presStyleLbl="fgShp" presStyleIdx="0" presStyleCnt="1" custScaleX="131783">
        <dgm:presLayoutVars>
          <dgm:chMax val="0"/>
          <dgm:chPref val="0"/>
        </dgm:presLayoutVars>
      </dgm:prSet>
      <dgm:spPr/>
    </dgm:pt>
  </dgm:ptLst>
  <dgm:cxnLst>
    <dgm:cxn modelId="{CBD95AA5-471A-44B9-A292-8080AD598AE4}" type="presOf" srcId="{60361925-7C93-4172-AAC0-9392359127E9}" destId="{8CFBF96E-3424-48F4-B504-26D7E7D90B0C}" srcOrd="0" destOrd="0" presId="urn:microsoft.com/office/officeart/2005/8/layout/matrix1"/>
    <dgm:cxn modelId="{ED7CA005-C7DF-4B80-8101-F3F0C71B7BD1}" type="presOf" srcId="{0A659DC1-9D6E-4F66-BE8C-2BBBBE2BAF9E}" destId="{28BD2266-ACB2-446C-B683-7F5AC17A48C7}" srcOrd="1" destOrd="0" presId="urn:microsoft.com/office/officeart/2005/8/layout/matrix1"/>
    <dgm:cxn modelId="{953E7746-355E-4130-8FE9-AB215DB86F92}" type="presOf" srcId="{0A659DC1-9D6E-4F66-BE8C-2BBBBE2BAF9E}" destId="{A6A03160-C2BD-4D86-AD28-535567B54C42}" srcOrd="0" destOrd="0" presId="urn:microsoft.com/office/officeart/2005/8/layout/matrix1"/>
    <dgm:cxn modelId="{311EF4A7-10C9-4CDD-8F20-C476AA2D1C14}" type="presOf" srcId="{B2985165-2BDC-4E57-935E-E089AF7F59BB}" destId="{04505FB8-D92C-47DE-A84E-FC038DA404DE}" srcOrd="1" destOrd="0" presId="urn:microsoft.com/office/officeart/2005/8/layout/matrix1"/>
    <dgm:cxn modelId="{6DAA69C8-8C65-48A1-A9C0-C1FDE9413461}" srcId="{60361925-7C93-4172-AAC0-9392359127E9}" destId="{CFAD8EEE-0F58-4803-9721-718E4F3406EE}" srcOrd="3" destOrd="0" parTransId="{661D3E31-A773-4815-A7A4-DE9FC9650517}" sibTransId="{F42AD818-EC28-4ED3-88E0-F3D12A90F4FB}"/>
    <dgm:cxn modelId="{E671C852-D3C4-4174-9369-5EF802CB4111}" type="presOf" srcId="{346C6644-4FDB-4300-851C-62169569C5ED}" destId="{26239823-E0D1-4380-97D7-08B8B7A71D80}" srcOrd="1" destOrd="0" presId="urn:microsoft.com/office/officeart/2005/8/layout/matrix1"/>
    <dgm:cxn modelId="{CEDB5AC0-E9F1-4120-9BC3-017A58911F76}" type="presOf" srcId="{B2985165-2BDC-4E57-935E-E089AF7F59BB}" destId="{1FB029DF-56B3-4DEE-90A9-016BCF0563F6}" srcOrd="0" destOrd="0" presId="urn:microsoft.com/office/officeart/2005/8/layout/matrix1"/>
    <dgm:cxn modelId="{B9F1BC31-343B-4AF8-A187-4A910366850F}" srcId="{60361925-7C93-4172-AAC0-9392359127E9}" destId="{B2985165-2BDC-4E57-935E-E089AF7F59BB}" srcOrd="0" destOrd="0" parTransId="{3801D764-4C16-45C5-97A9-93044F94C5F5}" sibTransId="{ADF00F39-1933-419A-9E04-A991511CAF3E}"/>
    <dgm:cxn modelId="{CD6EF751-490B-444F-A793-421428D32612}" type="presOf" srcId="{AF382F16-3BD4-4B12-A61C-B7C61343DB72}" destId="{9CC9C1DC-02C4-43E7-9DDF-2ABE82003B94}" srcOrd="0" destOrd="0" presId="urn:microsoft.com/office/officeart/2005/8/layout/matrix1"/>
    <dgm:cxn modelId="{8E2699C8-3F32-46E8-B5AD-5135FAB94495}" srcId="{60361925-7C93-4172-AAC0-9392359127E9}" destId="{0A659DC1-9D6E-4F66-BE8C-2BBBBE2BAF9E}" srcOrd="1" destOrd="0" parTransId="{6E2A2664-1B05-46D6-AEFD-058EA78B2F48}" sibTransId="{1E38B6AE-0E8B-465C-ADB1-C3A44C4356DE}"/>
    <dgm:cxn modelId="{28853EF5-063F-42BD-95DF-B8B246BA3469}" type="presOf" srcId="{CFAD8EEE-0F58-4803-9721-718E4F3406EE}" destId="{7071FB69-2152-4674-A927-C10C010057B0}" srcOrd="1" destOrd="0" presId="urn:microsoft.com/office/officeart/2005/8/layout/matrix1"/>
    <dgm:cxn modelId="{A314B9D7-DB69-4643-A8D7-579EFDD24FA2}" type="presOf" srcId="{CFAD8EEE-0F58-4803-9721-718E4F3406EE}" destId="{8BF954AF-1EC4-4958-9008-78BC8F99C497}" srcOrd="0" destOrd="0" presId="urn:microsoft.com/office/officeart/2005/8/layout/matrix1"/>
    <dgm:cxn modelId="{C1245E26-3A9C-4FDB-A881-85A397EA1651}" srcId="{AF382F16-3BD4-4B12-A61C-B7C61343DB72}" destId="{60361925-7C93-4172-AAC0-9392359127E9}" srcOrd="0" destOrd="0" parTransId="{5FAC17DD-E341-4D12-A02A-D990A69D85D6}" sibTransId="{81DDA1BD-6E92-43C9-803D-960F6F2B0053}"/>
    <dgm:cxn modelId="{BE1E47FB-749D-489F-B193-CEA1F012D77D}" type="presOf" srcId="{346C6644-4FDB-4300-851C-62169569C5ED}" destId="{D61052F1-02C8-4126-98BF-72CD5F694BE0}" srcOrd="0" destOrd="0" presId="urn:microsoft.com/office/officeart/2005/8/layout/matrix1"/>
    <dgm:cxn modelId="{2DFB98DA-C8E2-463C-8052-BDA62FD85FF1}" srcId="{60361925-7C93-4172-AAC0-9392359127E9}" destId="{346C6644-4FDB-4300-851C-62169569C5ED}" srcOrd="2" destOrd="0" parTransId="{E38F78E7-6D1D-442B-B21B-D9BB3DE0776F}" sibTransId="{A13AA648-2520-4D12-8E7A-030CA8C52A0F}"/>
    <dgm:cxn modelId="{9D29FF52-AD47-49AA-8325-C32A0F493A8A}" type="presParOf" srcId="{9CC9C1DC-02C4-43E7-9DDF-2ABE82003B94}" destId="{228BE8E4-DF7F-4DD7-9FC2-64FD594744FD}" srcOrd="0" destOrd="0" presId="urn:microsoft.com/office/officeart/2005/8/layout/matrix1"/>
    <dgm:cxn modelId="{4F5DBDD6-7E4C-46E7-A6BC-14C35C707F9F}" type="presParOf" srcId="{228BE8E4-DF7F-4DD7-9FC2-64FD594744FD}" destId="{1FB029DF-56B3-4DEE-90A9-016BCF0563F6}" srcOrd="0" destOrd="0" presId="urn:microsoft.com/office/officeart/2005/8/layout/matrix1"/>
    <dgm:cxn modelId="{66146ED6-1C06-4B35-B96F-4B766CB05734}" type="presParOf" srcId="{228BE8E4-DF7F-4DD7-9FC2-64FD594744FD}" destId="{04505FB8-D92C-47DE-A84E-FC038DA404DE}" srcOrd="1" destOrd="0" presId="urn:microsoft.com/office/officeart/2005/8/layout/matrix1"/>
    <dgm:cxn modelId="{65C876E2-86B4-45C7-AE23-1C5EAF570E7B}" type="presParOf" srcId="{228BE8E4-DF7F-4DD7-9FC2-64FD594744FD}" destId="{A6A03160-C2BD-4D86-AD28-535567B54C42}" srcOrd="2" destOrd="0" presId="urn:microsoft.com/office/officeart/2005/8/layout/matrix1"/>
    <dgm:cxn modelId="{A99E108B-8707-419F-91F0-3F2B240F40FE}" type="presParOf" srcId="{228BE8E4-DF7F-4DD7-9FC2-64FD594744FD}" destId="{28BD2266-ACB2-446C-B683-7F5AC17A48C7}" srcOrd="3" destOrd="0" presId="urn:microsoft.com/office/officeart/2005/8/layout/matrix1"/>
    <dgm:cxn modelId="{8ED22C20-5F8B-4183-885F-DD8271032951}" type="presParOf" srcId="{228BE8E4-DF7F-4DD7-9FC2-64FD594744FD}" destId="{D61052F1-02C8-4126-98BF-72CD5F694BE0}" srcOrd="4" destOrd="0" presId="urn:microsoft.com/office/officeart/2005/8/layout/matrix1"/>
    <dgm:cxn modelId="{B811F8BA-3A63-42E2-A75D-4D6FEA2800F4}" type="presParOf" srcId="{228BE8E4-DF7F-4DD7-9FC2-64FD594744FD}" destId="{26239823-E0D1-4380-97D7-08B8B7A71D80}" srcOrd="5" destOrd="0" presId="urn:microsoft.com/office/officeart/2005/8/layout/matrix1"/>
    <dgm:cxn modelId="{DA995EFD-8868-4531-8664-42BAECB72120}" type="presParOf" srcId="{228BE8E4-DF7F-4DD7-9FC2-64FD594744FD}" destId="{8BF954AF-1EC4-4958-9008-78BC8F99C497}" srcOrd="6" destOrd="0" presId="urn:microsoft.com/office/officeart/2005/8/layout/matrix1"/>
    <dgm:cxn modelId="{B6A61584-908F-4F57-B4BC-134B137766A5}" type="presParOf" srcId="{228BE8E4-DF7F-4DD7-9FC2-64FD594744FD}" destId="{7071FB69-2152-4674-A927-C10C010057B0}" srcOrd="7" destOrd="0" presId="urn:microsoft.com/office/officeart/2005/8/layout/matrix1"/>
    <dgm:cxn modelId="{08A040CC-E5D0-498D-A654-49286D0ED6A7}" type="presParOf" srcId="{9CC9C1DC-02C4-43E7-9DDF-2ABE82003B94}" destId="{8CFBF96E-3424-48F4-B504-26D7E7D90B0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0C946-8CEC-415E-AA60-3C52B95A8971}">
      <dsp:nvSpPr>
        <dsp:cNvPr id="0" name=""/>
        <dsp:cNvSpPr/>
      </dsp:nvSpPr>
      <dsp:spPr>
        <a:xfrm>
          <a:off x="1578668" y="1096387"/>
          <a:ext cx="1393556" cy="1205482"/>
        </a:xfrm>
        <a:prstGeom prst="hexagon">
          <a:avLst>
            <a:gd name="adj" fmla="val 28570"/>
            <a:gd name="vf" fmla="val 11547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Paradigm Shift</a:t>
          </a:r>
        </a:p>
      </dsp:txBody>
      <dsp:txXfrm>
        <a:off x="1809600" y="1296152"/>
        <a:ext cx="931692" cy="805952"/>
      </dsp:txXfrm>
    </dsp:sp>
    <dsp:sp modelId="{7EF608DA-0F63-4244-B97F-686EDAB3E749}">
      <dsp:nvSpPr>
        <dsp:cNvPr id="0" name=""/>
        <dsp:cNvSpPr/>
      </dsp:nvSpPr>
      <dsp:spPr>
        <a:xfrm rot="1790554">
          <a:off x="2692272" y="519645"/>
          <a:ext cx="43845" cy="453033"/>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F1876-3187-46F2-8557-2EAFB2369AD2}">
      <dsp:nvSpPr>
        <dsp:cNvPr id="0" name=""/>
        <dsp:cNvSpPr/>
      </dsp:nvSpPr>
      <dsp:spPr>
        <a:xfrm>
          <a:off x="1707034" y="0"/>
          <a:ext cx="1142009" cy="987972"/>
        </a:xfrm>
        <a:prstGeom prst="hexagon">
          <a:avLst>
            <a:gd name="adj" fmla="val 28570"/>
            <a:gd name="vf" fmla="val 11547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From technology focused teams to cross-functional, autonomous teams</a:t>
          </a:r>
        </a:p>
      </dsp:txBody>
      <dsp:txXfrm>
        <a:off x="1896289" y="163728"/>
        <a:ext cx="763499" cy="660516"/>
      </dsp:txXfrm>
    </dsp:sp>
    <dsp:sp modelId="{C6B79A8C-753F-4311-9926-30A77CFAFB20}">
      <dsp:nvSpPr>
        <dsp:cNvPr id="0" name=""/>
        <dsp:cNvSpPr/>
      </dsp:nvSpPr>
      <dsp:spPr>
        <a:xfrm flipV="1">
          <a:off x="3134418" y="1571170"/>
          <a:ext cx="386814" cy="43844"/>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B778-1D56-496F-9188-9145676DFB90}">
      <dsp:nvSpPr>
        <dsp:cNvPr id="0" name=""/>
        <dsp:cNvSpPr/>
      </dsp:nvSpPr>
      <dsp:spPr>
        <a:xfrm>
          <a:off x="2754390" y="607669"/>
          <a:ext cx="1142009" cy="987972"/>
        </a:xfrm>
        <a:prstGeom prst="hexagon">
          <a:avLst>
            <a:gd name="adj" fmla="val 28570"/>
            <a:gd name="vf" fmla="val 115470"/>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The team manages complete lifecycle, including QA, deployment, runtime, and support</a:t>
          </a:r>
        </a:p>
      </dsp:txBody>
      <dsp:txXfrm>
        <a:off x="2943645" y="771397"/>
        <a:ext cx="763499" cy="660516"/>
      </dsp:txXfrm>
    </dsp:sp>
    <dsp:sp modelId="{2BC375A8-BFE3-4BE5-ADA8-56CBF269496F}">
      <dsp:nvSpPr>
        <dsp:cNvPr id="0" name=""/>
        <dsp:cNvSpPr/>
      </dsp:nvSpPr>
      <dsp:spPr>
        <a:xfrm rot="19828847" flipH="1">
          <a:off x="2879635" y="2322601"/>
          <a:ext cx="43845" cy="453033"/>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5D808-8B52-4173-9770-7A856E5B6EC1}">
      <dsp:nvSpPr>
        <dsp:cNvPr id="0" name=""/>
        <dsp:cNvSpPr/>
      </dsp:nvSpPr>
      <dsp:spPr>
        <a:xfrm>
          <a:off x="2754390" y="1802276"/>
          <a:ext cx="1142009" cy="987972"/>
        </a:xfrm>
        <a:prstGeom prst="hexagon">
          <a:avLst>
            <a:gd name="adj" fmla="val 28570"/>
            <a:gd name="vf" fmla="val 1154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The team decides technologies, releases etc.</a:t>
          </a:r>
        </a:p>
      </dsp:txBody>
      <dsp:txXfrm>
        <a:off x="2943645" y="1966004"/>
        <a:ext cx="763499" cy="660516"/>
      </dsp:txXfrm>
    </dsp:sp>
    <dsp:sp modelId="{31F24C69-3004-4992-82E6-D04B8A41BD84}">
      <dsp:nvSpPr>
        <dsp:cNvPr id="0" name=""/>
        <dsp:cNvSpPr/>
      </dsp:nvSpPr>
      <dsp:spPr>
        <a:xfrm rot="1559398" flipH="1">
          <a:off x="1842153" y="2435123"/>
          <a:ext cx="43845" cy="453033"/>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ABCF5-018B-416F-89D6-A71A380592ED}">
      <dsp:nvSpPr>
        <dsp:cNvPr id="0" name=""/>
        <dsp:cNvSpPr/>
      </dsp:nvSpPr>
      <dsp:spPr>
        <a:xfrm>
          <a:off x="1707034" y="2410625"/>
          <a:ext cx="1142009" cy="987972"/>
        </a:xfrm>
        <a:prstGeom prst="hexagon">
          <a:avLst>
            <a:gd name="adj" fmla="val 28570"/>
            <a:gd name="vf" fmla="val 115470"/>
          </a:avLst>
        </a:prstGeom>
        <a:solidFill>
          <a:srgbClr val="81318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Insist on standards of excellence but not how it’s done</a:t>
          </a:r>
        </a:p>
      </dsp:txBody>
      <dsp:txXfrm>
        <a:off x="1896289" y="2574353"/>
        <a:ext cx="763499" cy="660516"/>
      </dsp:txXfrm>
    </dsp:sp>
    <dsp:sp modelId="{22DCB3CB-5F38-407F-BB86-BEA11F63DEB0}">
      <dsp:nvSpPr>
        <dsp:cNvPr id="0" name=""/>
        <dsp:cNvSpPr/>
      </dsp:nvSpPr>
      <dsp:spPr>
        <a:xfrm flipV="1">
          <a:off x="957580" y="1779844"/>
          <a:ext cx="525784" cy="43844"/>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704B8-60F7-4F6E-B89F-B0D7E50789B5}">
      <dsp:nvSpPr>
        <dsp:cNvPr id="0" name=""/>
        <dsp:cNvSpPr/>
      </dsp:nvSpPr>
      <dsp:spPr>
        <a:xfrm>
          <a:off x="654817" y="1802956"/>
          <a:ext cx="1142009" cy="987972"/>
        </a:xfrm>
        <a:prstGeom prst="hexagon">
          <a:avLst>
            <a:gd name="adj" fmla="val 28570"/>
            <a:gd name="vf" fmla="val 115470"/>
          </a:avLst>
        </a:prstGeom>
        <a:solidFill>
          <a:srgbClr val="2076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Significant Operations involved</a:t>
          </a:r>
          <a:endParaRPr lang="en-US" sz="900" kern="1200" dirty="0"/>
        </a:p>
      </dsp:txBody>
      <dsp:txXfrm>
        <a:off x="844072" y="1966684"/>
        <a:ext cx="763499" cy="660516"/>
      </dsp:txXfrm>
    </dsp:sp>
    <dsp:sp modelId="{2650315E-3580-4D68-95D2-71554FA4AE75}">
      <dsp:nvSpPr>
        <dsp:cNvPr id="0" name=""/>
        <dsp:cNvSpPr/>
      </dsp:nvSpPr>
      <dsp:spPr>
        <a:xfrm>
          <a:off x="654817" y="606309"/>
          <a:ext cx="1142009" cy="987972"/>
        </a:xfrm>
        <a:prstGeom prst="hexagon">
          <a:avLst>
            <a:gd name="adj" fmla="val 2857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 radical departure from traditional monolithic applications</a:t>
          </a:r>
        </a:p>
      </dsp:txBody>
      <dsp:txXfrm>
        <a:off x="844072" y="770037"/>
        <a:ext cx="763499" cy="6605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11C6A-9216-44AA-86F6-E0D210A5978E}">
      <dsp:nvSpPr>
        <dsp:cNvPr id="0" name=""/>
        <dsp:cNvSpPr/>
      </dsp:nvSpPr>
      <dsp:spPr>
        <a:xfrm rot="5400000">
          <a:off x="3559439" y="-1383766"/>
          <a:ext cx="743780" cy="3700075"/>
        </a:xfrm>
        <a:prstGeom prst="round2SameRect">
          <a:avLst/>
        </a:prstGeom>
        <a:solidFill>
          <a:schemeClr val="accent2">
            <a:tint val="40000"/>
            <a:alpha val="90000"/>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69863" lvl="1" indent="-169863"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Architects – 5</a:t>
          </a:r>
        </a:p>
        <a:p>
          <a:pPr marL="169863" lvl="1" indent="-169863"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Developers - 20</a:t>
          </a:r>
        </a:p>
      </dsp:txBody>
      <dsp:txXfrm rot="-5400000">
        <a:off x="2081292" y="130689"/>
        <a:ext cx="3663767" cy="671164"/>
      </dsp:txXfrm>
    </dsp:sp>
    <dsp:sp modelId="{024D38D0-F113-4E33-81F9-6EB5C9903D2F}">
      <dsp:nvSpPr>
        <dsp:cNvPr id="0" name=""/>
        <dsp:cNvSpPr/>
      </dsp:nvSpPr>
      <dsp:spPr>
        <a:xfrm>
          <a:off x="0" y="1408"/>
          <a:ext cx="2081292" cy="929725"/>
        </a:xfrm>
        <a:prstGeom prst="roundRect">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dirty="0">
              <a:solidFill>
                <a:schemeClr val="tx1"/>
              </a:solidFill>
            </a:rPr>
            <a:t>Microservices Certifications</a:t>
          </a:r>
        </a:p>
      </dsp:txBody>
      <dsp:txXfrm>
        <a:off x="45385" y="46793"/>
        <a:ext cx="1990522" cy="838955"/>
      </dsp:txXfrm>
    </dsp:sp>
    <dsp:sp modelId="{D963186B-1204-45D7-AA02-566E3909D86A}">
      <dsp:nvSpPr>
        <dsp:cNvPr id="0" name=""/>
        <dsp:cNvSpPr/>
      </dsp:nvSpPr>
      <dsp:spPr>
        <a:xfrm rot="5400000">
          <a:off x="3559439" y="-407554"/>
          <a:ext cx="743780" cy="3700075"/>
        </a:xfrm>
        <a:prstGeom prst="round2SameRect">
          <a:avLst/>
        </a:prstGeom>
        <a:solidFill>
          <a:schemeClr val="accent2">
            <a:tint val="40000"/>
            <a:alpha val="90000"/>
            <a:hueOff val="163484"/>
            <a:satOff val="-20698"/>
            <a:lumOff val="-1739"/>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69863" lvl="1" indent="-169863"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Internal by Custom Build Team</a:t>
          </a:r>
        </a:p>
        <a:p>
          <a:pPr marL="169863" lvl="1" indent="-169863"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Vendor-offered Trainings</a:t>
          </a:r>
        </a:p>
      </dsp:txBody>
      <dsp:txXfrm rot="-5400000">
        <a:off x="2081292" y="1106901"/>
        <a:ext cx="3663767" cy="671164"/>
      </dsp:txXfrm>
    </dsp:sp>
    <dsp:sp modelId="{4121B661-8892-49BC-A9E6-480E71B82EFD}">
      <dsp:nvSpPr>
        <dsp:cNvPr id="0" name=""/>
        <dsp:cNvSpPr/>
      </dsp:nvSpPr>
      <dsp:spPr>
        <a:xfrm>
          <a:off x="0" y="977620"/>
          <a:ext cx="2081292" cy="929725"/>
        </a:xfrm>
        <a:prstGeom prst="roundRect">
          <a:avLst/>
        </a:prstGeom>
        <a:solidFill>
          <a:schemeClr val="accent2">
            <a:hueOff val="108401"/>
            <a:satOff val="0"/>
            <a:lumOff val="-5098"/>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dirty="0">
              <a:solidFill>
                <a:schemeClr val="tx1"/>
              </a:solidFill>
            </a:rPr>
            <a:t>Focused Trainings</a:t>
          </a:r>
        </a:p>
      </dsp:txBody>
      <dsp:txXfrm>
        <a:off x="45385" y="1023005"/>
        <a:ext cx="1990522" cy="838955"/>
      </dsp:txXfrm>
    </dsp:sp>
    <dsp:sp modelId="{2AD95528-1ACE-49BE-8DF9-27357429A4B8}">
      <dsp:nvSpPr>
        <dsp:cNvPr id="0" name=""/>
        <dsp:cNvSpPr/>
      </dsp:nvSpPr>
      <dsp:spPr>
        <a:xfrm rot="5400000">
          <a:off x="3559439" y="568657"/>
          <a:ext cx="743780" cy="3700075"/>
        </a:xfrm>
        <a:prstGeom prst="round2SameRect">
          <a:avLst/>
        </a:prstGeom>
        <a:solidFill>
          <a:schemeClr val="accent2">
            <a:tint val="40000"/>
            <a:alpha val="90000"/>
            <a:hueOff val="326969"/>
            <a:satOff val="-41396"/>
            <a:lumOff val="-3477"/>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2 Whitepapers/quarter</a:t>
          </a:r>
        </a:p>
        <a:p>
          <a:pPr marL="171450" lvl="1" indent="-171450" algn="l" defTabSz="844550">
            <a:lnSpc>
              <a:spcPct val="90000"/>
            </a:lnSpc>
            <a:spcBef>
              <a:spcPct val="0"/>
            </a:spcBef>
            <a:spcAft>
              <a:spcPct val="15000"/>
            </a:spcAft>
            <a:buFont typeface="Courier New" panose="02070309020205020404" pitchFamily="49" charset="0"/>
            <a:buChar char="o"/>
          </a:pPr>
          <a:r>
            <a:rPr lang="en-US" sz="1900" kern="1200" dirty="0">
              <a:solidFill>
                <a:schemeClr val="tx1"/>
              </a:solidFill>
            </a:rPr>
            <a:t>Conference papers</a:t>
          </a:r>
        </a:p>
      </dsp:txBody>
      <dsp:txXfrm rot="-5400000">
        <a:off x="2081292" y="2083112"/>
        <a:ext cx="3663767" cy="671164"/>
      </dsp:txXfrm>
    </dsp:sp>
    <dsp:sp modelId="{0A5045CA-1CB9-446C-AFC0-B316A1E66A7A}">
      <dsp:nvSpPr>
        <dsp:cNvPr id="0" name=""/>
        <dsp:cNvSpPr/>
      </dsp:nvSpPr>
      <dsp:spPr>
        <a:xfrm>
          <a:off x="0" y="1953832"/>
          <a:ext cx="2081292" cy="929725"/>
        </a:xfrm>
        <a:prstGeom prst="roundRect">
          <a:avLst/>
        </a:prstGeom>
        <a:solidFill>
          <a:schemeClr val="accent2">
            <a:hueOff val="216801"/>
            <a:satOff val="0"/>
            <a:lumOff val="-10196"/>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dirty="0">
              <a:solidFill>
                <a:schemeClr val="tx1"/>
              </a:solidFill>
            </a:rPr>
            <a:t>Publications</a:t>
          </a:r>
        </a:p>
      </dsp:txBody>
      <dsp:txXfrm>
        <a:off x="45385" y="1999217"/>
        <a:ext cx="1990522" cy="838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DD297-039D-4A6C-A58B-813AC461FF9B}">
      <dsp:nvSpPr>
        <dsp:cNvPr id="0" name=""/>
        <dsp:cNvSpPr/>
      </dsp:nvSpPr>
      <dsp:spPr>
        <a:xfrm>
          <a:off x="0" y="0"/>
          <a:ext cx="2834640" cy="773774"/>
        </a:xfrm>
        <a:prstGeom prst="roundRect">
          <a:avLst>
            <a:gd name="adj" fmla="val 10000"/>
          </a:avLst>
        </a:prstGeom>
        <a:solidFill>
          <a:srgbClr val="242424">
            <a:alpha val="4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t>Eric Roenker</a:t>
          </a:r>
        </a:p>
        <a:p>
          <a:pPr marL="114300" lvl="1" indent="-114300" algn="l" defTabSz="533400">
            <a:lnSpc>
              <a:spcPct val="90000"/>
            </a:lnSpc>
            <a:spcBef>
              <a:spcPct val="0"/>
            </a:spcBef>
            <a:spcAft>
              <a:spcPct val="15000"/>
            </a:spcAft>
            <a:buClr>
              <a:schemeClr val="bg1"/>
            </a:buClr>
            <a:buChar char="•"/>
          </a:pPr>
          <a:r>
            <a:rPr lang="en-US" sz="1200" b="0" kern="1200" dirty="0">
              <a:solidFill>
                <a:schemeClr val="bg1"/>
              </a:solidFill>
            </a:rPr>
            <a:t>UST Consulting’s</a:t>
          </a:r>
        </a:p>
        <a:p>
          <a:pPr marL="114300" lvl="1" indent="-114300" algn="l" defTabSz="533400">
            <a:lnSpc>
              <a:spcPct val="90000"/>
            </a:lnSpc>
            <a:spcBef>
              <a:spcPct val="0"/>
            </a:spcBef>
            <a:spcAft>
              <a:spcPct val="15000"/>
            </a:spcAft>
            <a:buClr>
              <a:schemeClr val="bg1"/>
            </a:buClr>
            <a:buChar char="•"/>
          </a:pPr>
          <a:r>
            <a:rPr lang="en-US" sz="1200" b="0" kern="1200" dirty="0">
              <a:solidFill>
                <a:schemeClr val="bg1"/>
              </a:solidFill>
            </a:rPr>
            <a:t>Modernization Practice</a:t>
          </a:r>
        </a:p>
      </dsp:txBody>
      <dsp:txXfrm>
        <a:off x="644305" y="0"/>
        <a:ext cx="2190334" cy="773774"/>
      </dsp:txXfrm>
    </dsp:sp>
    <dsp:sp modelId="{D681EEC6-5354-442C-AB14-CDDF865B0281}">
      <dsp:nvSpPr>
        <dsp:cNvPr id="0" name=""/>
        <dsp:cNvSpPr/>
      </dsp:nvSpPr>
      <dsp:spPr>
        <a:xfrm>
          <a:off x="77377" y="77377"/>
          <a:ext cx="566928" cy="619019"/>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B3B582-9B9D-415F-AAA3-86F244674323}">
      <dsp:nvSpPr>
        <dsp:cNvPr id="0" name=""/>
        <dsp:cNvSpPr/>
      </dsp:nvSpPr>
      <dsp:spPr>
        <a:xfrm>
          <a:off x="0" y="851151"/>
          <a:ext cx="2834640" cy="773774"/>
        </a:xfrm>
        <a:prstGeom prst="roundRect">
          <a:avLst>
            <a:gd name="adj" fmla="val 10000"/>
          </a:avLst>
        </a:prstGeom>
        <a:solidFill>
          <a:schemeClr val="tx1">
            <a:alpha val="4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t>Dr. Adnan Masood</a:t>
          </a:r>
        </a:p>
        <a:p>
          <a:pPr marL="114300" lvl="1" indent="-114300" algn="l" defTabSz="533400">
            <a:lnSpc>
              <a:spcPct val="90000"/>
            </a:lnSpc>
            <a:spcBef>
              <a:spcPct val="0"/>
            </a:spcBef>
            <a:spcAft>
              <a:spcPct val="15000"/>
            </a:spcAft>
            <a:buChar char="•"/>
          </a:pPr>
          <a:r>
            <a:rPr lang="en-US" sz="1200" b="0" kern="1200" dirty="0">
              <a:solidFill>
                <a:schemeClr val="bg1"/>
              </a:solidFill>
            </a:rPr>
            <a:t>Data Science</a:t>
          </a:r>
        </a:p>
        <a:p>
          <a:pPr marL="114300" lvl="1" indent="-114300" algn="l" defTabSz="533400">
            <a:lnSpc>
              <a:spcPct val="90000"/>
            </a:lnSpc>
            <a:spcBef>
              <a:spcPct val="0"/>
            </a:spcBef>
            <a:spcAft>
              <a:spcPct val="15000"/>
            </a:spcAft>
            <a:buChar char="•"/>
          </a:pPr>
          <a:r>
            <a:rPr lang="en-US" sz="1200" b="0" kern="1200" dirty="0">
              <a:solidFill>
                <a:schemeClr val="bg1"/>
              </a:solidFill>
            </a:rPr>
            <a:t>AI</a:t>
          </a:r>
        </a:p>
        <a:p>
          <a:pPr marL="114300" lvl="1" indent="-114300" algn="l" defTabSz="533400">
            <a:lnSpc>
              <a:spcPct val="90000"/>
            </a:lnSpc>
            <a:spcBef>
              <a:spcPct val="0"/>
            </a:spcBef>
            <a:spcAft>
              <a:spcPct val="15000"/>
            </a:spcAft>
            <a:buChar char="•"/>
          </a:pPr>
          <a:r>
            <a:rPr lang="en-US" sz="1200" b="0" kern="1200" dirty="0">
              <a:solidFill>
                <a:schemeClr val="bg1"/>
              </a:solidFill>
            </a:rPr>
            <a:t>Machine Learning</a:t>
          </a:r>
        </a:p>
      </dsp:txBody>
      <dsp:txXfrm>
        <a:off x="644305" y="851151"/>
        <a:ext cx="2190334" cy="773774"/>
      </dsp:txXfrm>
    </dsp:sp>
    <dsp:sp modelId="{67107EEE-31E9-4AE5-AF37-6146B8416F65}">
      <dsp:nvSpPr>
        <dsp:cNvPr id="0" name=""/>
        <dsp:cNvSpPr/>
      </dsp:nvSpPr>
      <dsp:spPr>
        <a:xfrm>
          <a:off x="77377" y="956666"/>
          <a:ext cx="566928" cy="562744"/>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AB8447-B8E9-4597-98D8-497761B1E233}">
      <dsp:nvSpPr>
        <dsp:cNvPr id="0" name=""/>
        <dsp:cNvSpPr/>
      </dsp:nvSpPr>
      <dsp:spPr>
        <a:xfrm>
          <a:off x="0" y="1702302"/>
          <a:ext cx="2834640" cy="773774"/>
        </a:xfrm>
        <a:prstGeom prst="roundRect">
          <a:avLst>
            <a:gd name="adj" fmla="val 10000"/>
          </a:avLst>
        </a:prstGeom>
        <a:solidFill>
          <a:schemeClr val="tx1">
            <a:alpha val="4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pitchFamily="34" charset="0"/>
              <a:cs typeface="Arial" charset="0"/>
            </a:rPr>
            <a:t>Dr. Raghu Pushpakath</a:t>
          </a:r>
          <a:endParaRPr lang="en-US" sz="1600" b="0" i="0" kern="1200" dirty="0"/>
        </a:p>
        <a:p>
          <a:pPr marL="114300" lvl="1" indent="-114300" algn="l" defTabSz="533400">
            <a:lnSpc>
              <a:spcPct val="90000"/>
            </a:lnSpc>
            <a:spcBef>
              <a:spcPct val="0"/>
            </a:spcBef>
            <a:spcAft>
              <a:spcPct val="15000"/>
            </a:spcAft>
            <a:buClr>
              <a:schemeClr val="bg1"/>
            </a:buClr>
            <a:buChar char="•"/>
          </a:pPr>
          <a:r>
            <a:rPr lang="en-US" sz="1200" b="0" kern="1200" dirty="0">
              <a:solidFill>
                <a:schemeClr val="bg1"/>
              </a:solidFill>
            </a:rPr>
            <a:t>Cloud Practice</a:t>
          </a:r>
          <a:endParaRPr lang="en-US" sz="1600" b="0" kern="1200" dirty="0">
            <a:solidFill>
              <a:schemeClr val="bg1"/>
            </a:solidFill>
          </a:endParaRPr>
        </a:p>
      </dsp:txBody>
      <dsp:txXfrm>
        <a:off x="644305" y="1702302"/>
        <a:ext cx="2190334" cy="773774"/>
      </dsp:txXfrm>
    </dsp:sp>
    <dsp:sp modelId="{EE1DDA3F-64DD-400B-BD08-766298A9ED31}">
      <dsp:nvSpPr>
        <dsp:cNvPr id="0" name=""/>
        <dsp:cNvSpPr/>
      </dsp:nvSpPr>
      <dsp:spPr>
        <a:xfrm>
          <a:off x="77377" y="1779680"/>
          <a:ext cx="566928" cy="61901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3C578B-FD53-4584-9922-EB01676ED86E}">
      <dsp:nvSpPr>
        <dsp:cNvPr id="0" name=""/>
        <dsp:cNvSpPr/>
      </dsp:nvSpPr>
      <dsp:spPr>
        <a:xfrm>
          <a:off x="0" y="2553454"/>
          <a:ext cx="2834640" cy="773774"/>
        </a:xfrm>
        <a:prstGeom prst="roundRect">
          <a:avLst>
            <a:gd name="adj" fmla="val 10000"/>
          </a:avLst>
        </a:prstGeom>
        <a:solidFill>
          <a:schemeClr val="tx1">
            <a:alpha val="4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t>Gregory Beamer</a:t>
          </a:r>
        </a:p>
        <a:p>
          <a:pPr marL="114300" lvl="1" indent="-114300" algn="l" defTabSz="533400">
            <a:lnSpc>
              <a:spcPct val="90000"/>
            </a:lnSpc>
            <a:spcBef>
              <a:spcPct val="0"/>
            </a:spcBef>
            <a:spcAft>
              <a:spcPct val="15000"/>
            </a:spcAft>
            <a:buClr>
              <a:schemeClr val="bg1"/>
            </a:buClr>
            <a:buChar char="•"/>
          </a:pPr>
          <a:r>
            <a:rPr lang="en-US" sz="1200" b="0" kern="1200" dirty="0">
              <a:solidFill>
                <a:schemeClr val="bg1"/>
              </a:solidFill>
            </a:rPr>
            <a:t>Solutions Architecture</a:t>
          </a:r>
        </a:p>
      </dsp:txBody>
      <dsp:txXfrm>
        <a:off x="644305" y="2553454"/>
        <a:ext cx="2190334" cy="773774"/>
      </dsp:txXfrm>
    </dsp:sp>
    <dsp:sp modelId="{F70355C0-1FD7-4A64-A26A-6A1B1FB891AF}">
      <dsp:nvSpPr>
        <dsp:cNvPr id="0" name=""/>
        <dsp:cNvSpPr/>
      </dsp:nvSpPr>
      <dsp:spPr>
        <a:xfrm>
          <a:off x="77377" y="2630831"/>
          <a:ext cx="566928" cy="619019"/>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B8447-B8E9-4597-98D8-497761B1E233}">
      <dsp:nvSpPr>
        <dsp:cNvPr id="0" name=""/>
        <dsp:cNvSpPr/>
      </dsp:nvSpPr>
      <dsp:spPr>
        <a:xfrm>
          <a:off x="0" y="0"/>
          <a:ext cx="2834640" cy="773564"/>
        </a:xfrm>
        <a:prstGeom prst="roundRect">
          <a:avLst>
            <a:gd name="adj" fmla="val 10000"/>
          </a:avLst>
        </a:prstGeom>
        <a:solidFill>
          <a:schemeClr val="tx1">
            <a:alpha val="45000"/>
          </a:scheme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600" b="0" kern="1200" dirty="0">
              <a:solidFill>
                <a:prstClr val="white"/>
              </a:solidFill>
              <a:latin typeface="Trebuchet MS"/>
              <a:ea typeface="+mn-ea"/>
              <a:cs typeface="+mn-cs"/>
            </a:rPr>
            <a:t>Varghese Cherian</a:t>
          </a:r>
        </a:p>
        <a:p>
          <a:pPr marL="0" lvl="0" indent="0" algn="l" defTabSz="53340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Technology Build Services</a:t>
          </a:r>
        </a:p>
        <a:p>
          <a:pPr marL="0" lvl="0" indent="0" algn="l" defTabSz="533400">
            <a:lnSpc>
              <a:spcPct val="90000"/>
            </a:lnSpc>
            <a:spcBef>
              <a:spcPct val="0"/>
            </a:spcBef>
            <a:spcAft>
              <a:spcPct val="35000"/>
            </a:spcAft>
            <a:buClr>
              <a:schemeClr val="bg1"/>
            </a:buClr>
            <a:buNone/>
          </a:pPr>
          <a:endParaRPr lang="en-US" sz="1200" b="0" kern="1200" dirty="0">
            <a:solidFill>
              <a:prstClr val="white"/>
            </a:solidFill>
            <a:latin typeface="Trebuchet MS"/>
            <a:ea typeface="+mn-ea"/>
            <a:cs typeface="+mn-cs"/>
          </a:endParaRPr>
        </a:p>
      </dsp:txBody>
      <dsp:txXfrm>
        <a:off x="644284" y="0"/>
        <a:ext cx="2190355" cy="773564"/>
      </dsp:txXfrm>
    </dsp:sp>
    <dsp:sp modelId="{EE1DDA3F-64DD-400B-BD08-766298A9ED31}">
      <dsp:nvSpPr>
        <dsp:cNvPr id="0" name=""/>
        <dsp:cNvSpPr/>
      </dsp:nvSpPr>
      <dsp:spPr>
        <a:xfrm>
          <a:off x="77356" y="77356"/>
          <a:ext cx="566928" cy="618851"/>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3C578B-FD53-4584-9922-EB01676ED86E}">
      <dsp:nvSpPr>
        <dsp:cNvPr id="0" name=""/>
        <dsp:cNvSpPr/>
      </dsp:nvSpPr>
      <dsp:spPr>
        <a:xfrm>
          <a:off x="0" y="850920"/>
          <a:ext cx="2834640" cy="773564"/>
        </a:xfrm>
        <a:prstGeom prst="roundRect">
          <a:avLst>
            <a:gd name="adj" fmla="val 10000"/>
          </a:avLst>
        </a:prstGeom>
        <a:solidFill>
          <a:schemeClr val="tx1">
            <a:alpha val="45000"/>
          </a:scheme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t>Prashanthjee Sasidharan Pillai</a:t>
          </a:r>
        </a:p>
        <a:p>
          <a:pPr marL="57150" lvl="1" indent="-57150" algn="l" defTabSz="400050">
            <a:lnSpc>
              <a:spcPct val="90000"/>
            </a:lnSpc>
            <a:spcBef>
              <a:spcPct val="0"/>
            </a:spcBef>
            <a:spcAft>
              <a:spcPct val="15000"/>
            </a:spcAft>
            <a:buClr>
              <a:schemeClr val="bg1"/>
            </a:buClr>
            <a:buChar char="•"/>
          </a:pPr>
          <a:r>
            <a:rPr kumimoji="0" lang="en-US" sz="900" b="0" i="0" u="none" strike="noStrike" kern="1200" cap="none" normalizeH="0" baseline="0" dirty="0">
              <a:ln>
                <a:noFill/>
              </a:ln>
              <a:solidFill>
                <a:schemeClr val="bg1"/>
              </a:solidFill>
              <a:effectLst/>
              <a:latin typeface="+mn-lt"/>
              <a:ea typeface="+mn-ea"/>
              <a:cs typeface="+mn-cs"/>
            </a:rPr>
            <a:t>Java, SOA, Integration</a:t>
          </a:r>
          <a:endParaRPr lang="en-US" sz="900" b="0" kern="1200" dirty="0">
            <a:solidFill>
              <a:schemeClr val="bg1"/>
            </a:solidFill>
          </a:endParaRPr>
        </a:p>
        <a:p>
          <a:pPr marL="57150" lvl="1" indent="-57150" algn="l" defTabSz="400050">
            <a:lnSpc>
              <a:spcPct val="90000"/>
            </a:lnSpc>
            <a:spcBef>
              <a:spcPct val="0"/>
            </a:spcBef>
            <a:spcAft>
              <a:spcPct val="15000"/>
            </a:spcAft>
            <a:buClr>
              <a:schemeClr val="bg1"/>
            </a:buClr>
            <a:buChar char="•"/>
          </a:pPr>
          <a:r>
            <a:rPr kumimoji="0" lang="en-US" sz="900" b="0" i="0" u="none" strike="noStrike" kern="1200" cap="none" normalizeH="0" baseline="0" dirty="0">
              <a:ln>
                <a:noFill/>
              </a:ln>
              <a:solidFill>
                <a:schemeClr val="bg1"/>
              </a:solidFill>
              <a:effectLst/>
              <a:latin typeface="+mn-lt"/>
              <a:ea typeface="+mn-ea"/>
              <a:cs typeface="+mn-cs"/>
            </a:rPr>
            <a:t>Enterprise Architecture, TOGAF</a:t>
          </a:r>
          <a:endParaRPr lang="en-US" sz="900" b="0" kern="1200" dirty="0">
            <a:solidFill>
              <a:schemeClr val="bg1"/>
            </a:solidFill>
          </a:endParaRPr>
        </a:p>
      </dsp:txBody>
      <dsp:txXfrm>
        <a:off x="644284" y="850920"/>
        <a:ext cx="2190355" cy="773564"/>
      </dsp:txXfrm>
    </dsp:sp>
    <dsp:sp modelId="{F70355C0-1FD7-4A64-A26A-6A1B1FB891AF}">
      <dsp:nvSpPr>
        <dsp:cNvPr id="0" name=""/>
        <dsp:cNvSpPr/>
      </dsp:nvSpPr>
      <dsp:spPr>
        <a:xfrm>
          <a:off x="77356" y="928277"/>
          <a:ext cx="566928" cy="618851"/>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87C8F2-AFFC-47AF-9180-E29B2C52D4DA}">
      <dsp:nvSpPr>
        <dsp:cNvPr id="0" name=""/>
        <dsp:cNvSpPr/>
      </dsp:nvSpPr>
      <dsp:spPr>
        <a:xfrm>
          <a:off x="0" y="1701841"/>
          <a:ext cx="2834640" cy="773564"/>
        </a:xfrm>
        <a:prstGeom prst="roundRect">
          <a:avLst>
            <a:gd name="adj" fmla="val 10000"/>
          </a:avLst>
        </a:prstGeom>
        <a:solidFill>
          <a:schemeClr val="tx1">
            <a:alpha val="4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t>Dave Cheema</a:t>
          </a:r>
          <a:endParaRPr lang="en-US" sz="1200" b="0" kern="1200" dirty="0">
            <a:solidFill>
              <a:schemeClr val="bg1"/>
            </a:solidFill>
          </a:endParaRPr>
        </a:p>
        <a:p>
          <a:pPr marL="57150" lvl="1" indent="-57150" algn="l" defTabSz="400050">
            <a:lnSpc>
              <a:spcPct val="90000"/>
            </a:lnSpc>
            <a:spcBef>
              <a:spcPct val="0"/>
            </a:spcBef>
            <a:spcAft>
              <a:spcPct val="15000"/>
            </a:spcAft>
            <a:buChar char="•"/>
          </a:pPr>
          <a:r>
            <a:rPr lang="en-US" sz="900" b="0" kern="1200" dirty="0"/>
            <a:t>Enterprise Architecture</a:t>
          </a:r>
        </a:p>
        <a:p>
          <a:pPr marL="57150" lvl="1" indent="-57150" algn="l" defTabSz="400050">
            <a:lnSpc>
              <a:spcPct val="90000"/>
            </a:lnSpc>
            <a:spcBef>
              <a:spcPct val="0"/>
            </a:spcBef>
            <a:spcAft>
              <a:spcPct val="15000"/>
            </a:spcAft>
            <a:buChar char="•"/>
          </a:pPr>
          <a:r>
            <a:rPr lang="en-US" sz="900" b="0" kern="1200" dirty="0"/>
            <a:t>Custom build Services</a:t>
          </a:r>
        </a:p>
      </dsp:txBody>
      <dsp:txXfrm>
        <a:off x="644284" y="1701841"/>
        <a:ext cx="2190355" cy="773564"/>
      </dsp:txXfrm>
    </dsp:sp>
    <dsp:sp modelId="{C8676232-BA84-4A06-98E1-106865882604}">
      <dsp:nvSpPr>
        <dsp:cNvPr id="0" name=""/>
        <dsp:cNvSpPr/>
      </dsp:nvSpPr>
      <dsp:spPr>
        <a:xfrm>
          <a:off x="77356" y="1779198"/>
          <a:ext cx="566928" cy="618851"/>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20E3E-C7AE-4209-B400-9B56B249EA15}">
      <dsp:nvSpPr>
        <dsp:cNvPr id="0" name=""/>
        <dsp:cNvSpPr/>
      </dsp:nvSpPr>
      <dsp:spPr>
        <a:xfrm>
          <a:off x="0" y="2552762"/>
          <a:ext cx="2834640" cy="773564"/>
        </a:xfrm>
        <a:prstGeom prst="roundRect">
          <a:avLst>
            <a:gd name="adj" fmla="val 10000"/>
          </a:avLst>
        </a:prstGeom>
        <a:solidFill>
          <a:srgbClr val="242424">
            <a:alpha val="4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t>David Lazar</a:t>
          </a:r>
        </a:p>
        <a:p>
          <a:pPr marL="57150" lvl="1" indent="-57150" algn="l" defTabSz="400050">
            <a:lnSpc>
              <a:spcPct val="90000"/>
            </a:lnSpc>
            <a:spcBef>
              <a:spcPct val="0"/>
            </a:spcBef>
            <a:spcAft>
              <a:spcPct val="15000"/>
            </a:spcAft>
            <a:buClr>
              <a:schemeClr val="bg1"/>
            </a:buClr>
            <a:buChar char="•"/>
          </a:pPr>
          <a:r>
            <a:rPr lang="en-US" sz="900" b="0" kern="1200" dirty="0">
              <a:solidFill>
                <a:schemeClr val="bg1"/>
              </a:solidFill>
            </a:rPr>
            <a:t>Cloud Strategy</a:t>
          </a:r>
        </a:p>
        <a:p>
          <a:pPr marL="57150" lvl="1" indent="-57150" algn="l" defTabSz="400050">
            <a:lnSpc>
              <a:spcPct val="90000"/>
            </a:lnSpc>
            <a:spcBef>
              <a:spcPct val="0"/>
            </a:spcBef>
            <a:spcAft>
              <a:spcPct val="15000"/>
            </a:spcAft>
            <a:buClr>
              <a:schemeClr val="bg1"/>
            </a:buClr>
            <a:buChar char="•"/>
          </a:pPr>
          <a:r>
            <a:rPr lang="en-US" sz="900" b="0" kern="1200" dirty="0">
              <a:solidFill>
                <a:schemeClr val="bg1"/>
              </a:solidFill>
            </a:rPr>
            <a:t>Architecture Microservices </a:t>
          </a:r>
        </a:p>
        <a:p>
          <a:pPr marL="57150" lvl="1" indent="-57150" algn="l" defTabSz="400050">
            <a:lnSpc>
              <a:spcPct val="90000"/>
            </a:lnSpc>
            <a:spcBef>
              <a:spcPct val="0"/>
            </a:spcBef>
            <a:spcAft>
              <a:spcPct val="15000"/>
            </a:spcAft>
            <a:buClr>
              <a:schemeClr val="bg1"/>
            </a:buClr>
            <a:buChar char="•"/>
          </a:pPr>
          <a:r>
            <a:rPr lang="en-US" sz="900" b="0" kern="1200" dirty="0">
              <a:solidFill>
                <a:schemeClr val="bg1"/>
              </a:solidFill>
            </a:rPr>
            <a:t>Cyber Security</a:t>
          </a:r>
        </a:p>
      </dsp:txBody>
      <dsp:txXfrm>
        <a:off x="644284" y="2552762"/>
        <a:ext cx="2190355" cy="773564"/>
      </dsp:txXfrm>
    </dsp:sp>
    <dsp:sp modelId="{531C6C5D-2192-4421-BE7F-7705D7D6E283}">
      <dsp:nvSpPr>
        <dsp:cNvPr id="0" name=""/>
        <dsp:cNvSpPr/>
      </dsp:nvSpPr>
      <dsp:spPr>
        <a:xfrm>
          <a:off x="77356" y="2630118"/>
          <a:ext cx="566928" cy="618851"/>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55352-AE62-4A44-8170-815C2C14F12E}">
      <dsp:nvSpPr>
        <dsp:cNvPr id="0" name=""/>
        <dsp:cNvSpPr/>
      </dsp:nvSpPr>
      <dsp:spPr>
        <a:xfrm>
          <a:off x="0" y="0"/>
          <a:ext cx="2834640" cy="773774"/>
        </a:xfrm>
        <a:prstGeom prst="roundRect">
          <a:avLst>
            <a:gd name="adj" fmla="val 10000"/>
          </a:avLst>
        </a:prstGeom>
        <a:solidFill>
          <a:srgbClr val="242424">
            <a:alpha val="4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600" b="0" kern="1200" dirty="0">
              <a:solidFill>
                <a:prstClr val="white"/>
              </a:solidFill>
              <a:latin typeface="Trebuchet MS"/>
              <a:ea typeface="+mn-ea"/>
              <a:cs typeface="+mn-cs"/>
            </a:rPr>
            <a:t>Jay Desai</a:t>
          </a:r>
        </a:p>
        <a:p>
          <a:pPr marL="0" lvl="0" indent="0" algn="l" defTabSz="57785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Macquarie</a:t>
          </a:r>
        </a:p>
        <a:p>
          <a:pPr marL="0" lvl="0" indent="0" algn="l" defTabSz="577850">
            <a:lnSpc>
              <a:spcPct val="90000"/>
            </a:lnSpc>
            <a:spcBef>
              <a:spcPct val="0"/>
            </a:spcBef>
            <a:spcAft>
              <a:spcPct val="35000"/>
            </a:spcAft>
            <a:buClr>
              <a:schemeClr val="bg1"/>
            </a:buClr>
            <a:buFont typeface="Arial" panose="020B0604020202020204" pitchFamily="34" charset="0"/>
            <a:buChar char="•"/>
          </a:pPr>
          <a:r>
            <a:rPr lang="en-US" sz="1200" b="0" kern="1200" dirty="0">
              <a:solidFill>
                <a:prstClr val="white"/>
              </a:solidFill>
              <a:latin typeface="Trebuchet MS"/>
              <a:ea typeface="+mn-ea"/>
              <a:cs typeface="+mn-cs"/>
            </a:rPr>
            <a:t>Santander</a:t>
          </a:r>
          <a:endParaRPr lang="en-US" sz="1300" b="0" kern="1200" dirty="0">
            <a:solidFill>
              <a:prstClr val="white"/>
            </a:solidFill>
            <a:latin typeface="Trebuchet MS"/>
            <a:ea typeface="+mn-ea"/>
            <a:cs typeface="+mn-cs"/>
          </a:endParaRPr>
        </a:p>
      </dsp:txBody>
      <dsp:txXfrm>
        <a:off x="644305" y="0"/>
        <a:ext cx="2190334" cy="773774"/>
      </dsp:txXfrm>
    </dsp:sp>
    <dsp:sp modelId="{CC1B70AE-1464-4D16-83E1-D2AF63351864}">
      <dsp:nvSpPr>
        <dsp:cNvPr id="0" name=""/>
        <dsp:cNvSpPr/>
      </dsp:nvSpPr>
      <dsp:spPr>
        <a:xfrm>
          <a:off x="77377" y="77377"/>
          <a:ext cx="566928" cy="619019"/>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B3B582-9B9D-415F-AAA3-86F244674323}">
      <dsp:nvSpPr>
        <dsp:cNvPr id="0" name=""/>
        <dsp:cNvSpPr/>
      </dsp:nvSpPr>
      <dsp:spPr>
        <a:xfrm>
          <a:off x="0" y="851151"/>
          <a:ext cx="2834640" cy="773774"/>
        </a:xfrm>
        <a:prstGeom prst="roundRect">
          <a:avLst>
            <a:gd name="adj" fmla="val 10000"/>
          </a:avLst>
        </a:prstGeom>
        <a:solidFill>
          <a:srgbClr val="242424">
            <a:alpha val="4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711200">
            <a:lnSpc>
              <a:spcPct val="90000"/>
            </a:lnSpc>
            <a:spcBef>
              <a:spcPct val="0"/>
            </a:spcBef>
            <a:spcAft>
              <a:spcPct val="35000"/>
            </a:spcAft>
            <a:buNone/>
          </a:pPr>
          <a:r>
            <a:rPr lang="en-US" sz="1600" b="0" kern="1200" dirty="0"/>
            <a:t>Mahesh Bhaskar</a:t>
          </a:r>
        </a:p>
        <a:p>
          <a:pPr marL="114300" lvl="1" indent="-114300" algn="l" defTabSz="533400">
            <a:lnSpc>
              <a:spcPct val="90000"/>
            </a:lnSpc>
            <a:spcBef>
              <a:spcPct val="0"/>
            </a:spcBef>
            <a:spcAft>
              <a:spcPct val="15000"/>
            </a:spcAft>
            <a:buChar char="•"/>
          </a:pPr>
          <a:r>
            <a:rPr lang="en-US" sz="1200" b="0" kern="1200" dirty="0">
              <a:solidFill>
                <a:schemeClr val="bg1"/>
              </a:solidFill>
            </a:rPr>
            <a:t>GE</a:t>
          </a:r>
        </a:p>
        <a:p>
          <a:pPr marL="114300" lvl="1" indent="-114300" algn="l" defTabSz="533400">
            <a:lnSpc>
              <a:spcPct val="90000"/>
            </a:lnSpc>
            <a:spcBef>
              <a:spcPct val="0"/>
            </a:spcBef>
            <a:spcAft>
              <a:spcPct val="15000"/>
            </a:spcAft>
            <a:buChar char="•"/>
          </a:pPr>
          <a:r>
            <a:rPr lang="en-US" sz="1200" b="0" kern="1200" dirty="0">
              <a:solidFill>
                <a:schemeClr val="bg1"/>
              </a:solidFill>
            </a:rPr>
            <a:t>EMC/Dell</a:t>
          </a:r>
        </a:p>
      </dsp:txBody>
      <dsp:txXfrm>
        <a:off x="644305" y="851151"/>
        <a:ext cx="2190334" cy="773774"/>
      </dsp:txXfrm>
    </dsp:sp>
    <dsp:sp modelId="{67107EEE-31E9-4AE5-AF37-6146B8416F65}">
      <dsp:nvSpPr>
        <dsp:cNvPr id="0" name=""/>
        <dsp:cNvSpPr/>
      </dsp:nvSpPr>
      <dsp:spPr>
        <a:xfrm>
          <a:off x="77377" y="956666"/>
          <a:ext cx="566928" cy="562744"/>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004376-9B6F-4495-88BA-8B4BEFE5BE52}">
      <dsp:nvSpPr>
        <dsp:cNvPr id="0" name=""/>
        <dsp:cNvSpPr/>
      </dsp:nvSpPr>
      <dsp:spPr>
        <a:xfrm>
          <a:off x="0" y="1702302"/>
          <a:ext cx="2834640" cy="773774"/>
        </a:xfrm>
        <a:prstGeom prst="roundRect">
          <a:avLst>
            <a:gd name="adj" fmla="val 10000"/>
          </a:avLst>
        </a:prstGeom>
        <a:solidFill>
          <a:srgbClr val="242424">
            <a:alpha val="4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711200">
            <a:lnSpc>
              <a:spcPct val="90000"/>
            </a:lnSpc>
            <a:spcBef>
              <a:spcPct val="0"/>
            </a:spcBef>
            <a:spcAft>
              <a:spcPct val="35000"/>
            </a:spcAft>
            <a:buClr>
              <a:schemeClr val="bg1"/>
            </a:buClr>
            <a:buNone/>
          </a:pPr>
          <a:r>
            <a:rPr lang="en-US" sz="1600" b="0" i="0" kern="1200" dirty="0">
              <a:solidFill>
                <a:schemeClr val="bg1"/>
              </a:solidFill>
              <a:latin typeface="Calibri" pitchFamily="34" charset="0"/>
              <a:cs typeface="Arial" charset="0"/>
            </a:rPr>
            <a:t>Sakthivel Rajendran</a:t>
          </a:r>
          <a:endParaRPr lang="en-US" sz="1600" b="0" i="0" kern="1200" dirty="0">
            <a:solidFill>
              <a:schemeClr val="bg1"/>
            </a:solidFill>
          </a:endParaRPr>
        </a:p>
        <a:p>
          <a:pPr marL="114300" lvl="1" indent="-114300" algn="l" defTabSz="533400">
            <a:lnSpc>
              <a:spcPct val="90000"/>
            </a:lnSpc>
            <a:spcBef>
              <a:spcPct val="0"/>
            </a:spcBef>
            <a:spcAft>
              <a:spcPct val="15000"/>
            </a:spcAft>
            <a:buClr>
              <a:schemeClr val="bg1"/>
            </a:buClr>
            <a:buChar char="•"/>
          </a:pPr>
          <a:r>
            <a:rPr lang="en-US" sz="1200" b="0" kern="1200" dirty="0">
              <a:solidFill>
                <a:schemeClr val="bg1"/>
              </a:solidFill>
            </a:rPr>
            <a:t>Anthem</a:t>
          </a:r>
        </a:p>
      </dsp:txBody>
      <dsp:txXfrm>
        <a:off x="644305" y="1702302"/>
        <a:ext cx="2190334" cy="773774"/>
      </dsp:txXfrm>
    </dsp:sp>
    <dsp:sp modelId="{B9542582-85F7-4919-9669-CC4DE5E0ED63}">
      <dsp:nvSpPr>
        <dsp:cNvPr id="0" name=""/>
        <dsp:cNvSpPr/>
      </dsp:nvSpPr>
      <dsp:spPr>
        <a:xfrm>
          <a:off x="77377" y="1779680"/>
          <a:ext cx="566928" cy="61901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DD13C-2C21-46F8-AC6D-D42F1AF26E63}">
      <dsp:nvSpPr>
        <dsp:cNvPr id="0" name=""/>
        <dsp:cNvSpPr/>
      </dsp:nvSpPr>
      <dsp:spPr>
        <a:xfrm>
          <a:off x="0" y="2553454"/>
          <a:ext cx="2834640" cy="773774"/>
        </a:xfrm>
        <a:prstGeom prst="roundRect">
          <a:avLst>
            <a:gd name="adj" fmla="val 10000"/>
          </a:avLst>
        </a:prstGeom>
        <a:solidFill>
          <a:schemeClr val="tx1">
            <a:alpha val="4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Clr>
              <a:schemeClr val="bg1"/>
            </a:buClr>
            <a:buNone/>
          </a:pPr>
          <a:r>
            <a:rPr lang="en-US" sz="1600" b="0" kern="1200" dirty="0" err="1">
              <a:solidFill>
                <a:prstClr val="white"/>
              </a:solidFill>
              <a:latin typeface="Trebuchet MS"/>
              <a:ea typeface="+mn-ea"/>
              <a:cs typeface="+mn-cs"/>
            </a:rPr>
            <a:t>Aravind</a:t>
          </a:r>
          <a:r>
            <a:rPr lang="en-US" sz="1600" b="0" kern="1200" dirty="0">
              <a:solidFill>
                <a:prstClr val="white"/>
              </a:solidFill>
              <a:latin typeface="Trebuchet MS"/>
              <a:ea typeface="+mn-ea"/>
              <a:cs typeface="+mn-cs"/>
            </a:rPr>
            <a:t> </a:t>
          </a:r>
          <a:r>
            <a:rPr lang="en-US" sz="1600" b="0" kern="1200" dirty="0" err="1">
              <a:solidFill>
                <a:prstClr val="white"/>
              </a:solidFill>
              <a:latin typeface="Trebuchet MS"/>
              <a:ea typeface="+mn-ea"/>
              <a:cs typeface="+mn-cs"/>
            </a:rPr>
            <a:t>Nandanan</a:t>
          </a:r>
          <a:endParaRPr lang="en-US" sz="2400" b="0" dirty="0">
            <a:solidFill>
              <a:schemeClr val="bg1"/>
            </a:solidFill>
          </a:endParaRPr>
        </a:p>
        <a:p>
          <a:pPr marL="0" lvl="0" indent="0" algn="l" defTabSz="577850">
            <a:lnSpc>
              <a:spcPct val="90000"/>
            </a:lnSpc>
            <a:spcBef>
              <a:spcPct val="0"/>
            </a:spcBef>
            <a:spcAft>
              <a:spcPct val="35000"/>
            </a:spcAft>
            <a:buFont typeface="Arial" panose="020B0604020202020204" pitchFamily="34" charset="0"/>
            <a:buChar char="•"/>
          </a:pPr>
          <a:r>
            <a:rPr lang="en-US" sz="1200" b="0" kern="1200" dirty="0">
              <a:solidFill>
                <a:prstClr val="white"/>
              </a:solidFill>
              <a:latin typeface="Trebuchet MS"/>
              <a:ea typeface="+mn-ea"/>
              <a:cs typeface="+mn-cs"/>
            </a:rPr>
            <a:t>T-Mobile</a:t>
          </a:r>
        </a:p>
      </dsp:txBody>
      <dsp:txXfrm>
        <a:off x="644305" y="2553454"/>
        <a:ext cx="2190334" cy="773774"/>
      </dsp:txXfrm>
    </dsp:sp>
    <dsp:sp modelId="{B4B62F0F-E47E-4A7C-BE6C-5C2F284A5E3C}">
      <dsp:nvSpPr>
        <dsp:cNvPr id="0" name=""/>
        <dsp:cNvSpPr/>
      </dsp:nvSpPr>
      <dsp:spPr>
        <a:xfrm>
          <a:off x="77377" y="2630831"/>
          <a:ext cx="566928" cy="619019"/>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29DF-56B3-4DEE-90A9-016BCF0563F6}">
      <dsp:nvSpPr>
        <dsp:cNvPr id="0" name=""/>
        <dsp:cNvSpPr/>
      </dsp:nvSpPr>
      <dsp:spPr>
        <a:xfrm rot="16200000">
          <a:off x="258041" y="-258041"/>
          <a:ext cx="824346" cy="134043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Microservices Architect</a:t>
          </a:r>
          <a:endParaRPr lang="en-US" sz="1200" kern="1200" dirty="0"/>
        </a:p>
      </dsp:txBody>
      <dsp:txXfrm rot="5400000">
        <a:off x="-1" y="1"/>
        <a:ext cx="1340430" cy="618260"/>
      </dsp:txXfrm>
    </dsp:sp>
    <dsp:sp modelId="{A6A03160-C2BD-4D86-AD28-535567B54C42}">
      <dsp:nvSpPr>
        <dsp:cNvPr id="0" name=""/>
        <dsp:cNvSpPr/>
      </dsp:nvSpPr>
      <dsp:spPr>
        <a:xfrm>
          <a:off x="1340430" y="0"/>
          <a:ext cx="1340430" cy="824346"/>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Technical Product Owner (TPM)</a:t>
          </a:r>
        </a:p>
      </dsp:txBody>
      <dsp:txXfrm>
        <a:off x="1340430" y="0"/>
        <a:ext cx="1340430" cy="618260"/>
      </dsp:txXfrm>
    </dsp:sp>
    <dsp:sp modelId="{D61052F1-02C8-4126-98BF-72CD5F694BE0}">
      <dsp:nvSpPr>
        <dsp:cNvPr id="0" name=""/>
        <dsp:cNvSpPr/>
      </dsp:nvSpPr>
      <dsp:spPr>
        <a:xfrm rot="10800000">
          <a:off x="0" y="824346"/>
          <a:ext cx="1340430" cy="824346"/>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Software Dev. Eng. (SDE)</a:t>
          </a:r>
          <a:endParaRPr lang="en-US" sz="1200" kern="1200" dirty="0"/>
        </a:p>
      </dsp:txBody>
      <dsp:txXfrm rot="10800000">
        <a:off x="0" y="1030433"/>
        <a:ext cx="1340430" cy="618260"/>
      </dsp:txXfrm>
    </dsp:sp>
    <dsp:sp modelId="{8BF954AF-1EC4-4958-9008-78BC8F99C497}">
      <dsp:nvSpPr>
        <dsp:cNvPr id="0" name=""/>
        <dsp:cNvSpPr/>
      </dsp:nvSpPr>
      <dsp:spPr>
        <a:xfrm rot="5400000">
          <a:off x="1598471" y="566305"/>
          <a:ext cx="824346" cy="1340430"/>
        </a:xfrm>
        <a:prstGeom prst="round1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latin typeface="Trebuchet MS"/>
              <a:ea typeface="+mn-ea"/>
              <a:cs typeface="+mn-cs"/>
            </a:rPr>
            <a:t>Software Dev Engineers in Test (SDETS)</a:t>
          </a:r>
          <a:endParaRPr lang="en-US" sz="1200" kern="1200" dirty="0"/>
        </a:p>
      </dsp:txBody>
      <dsp:txXfrm rot="-5400000">
        <a:off x="1340429" y="1030433"/>
        <a:ext cx="1340430" cy="618260"/>
      </dsp:txXfrm>
    </dsp:sp>
    <dsp:sp modelId="{8CFBF96E-3424-48F4-B504-26D7E7D90B0C}">
      <dsp:nvSpPr>
        <dsp:cNvPr id="0" name=""/>
        <dsp:cNvSpPr/>
      </dsp:nvSpPr>
      <dsp:spPr>
        <a:xfrm>
          <a:off x="810492" y="618260"/>
          <a:ext cx="1059875" cy="412173"/>
        </a:xfrm>
        <a:prstGeom prst="roundRect">
          <a:avLst/>
        </a:prstGeom>
        <a:solidFill>
          <a:schemeClr val="accent1">
            <a:tint val="60000"/>
            <a:hueOff val="0"/>
            <a:satOff val="0"/>
            <a:lumOff val="0"/>
            <a:alphaOff val="0"/>
          </a:schemeClr>
        </a:solidFill>
        <a:ln>
          <a:noFill/>
        </a:ln>
        <a:effectLst/>
        <a:sp3d z="5715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Microservices Team</a:t>
          </a:r>
        </a:p>
      </dsp:txBody>
      <dsp:txXfrm>
        <a:off x="830613" y="638381"/>
        <a:ext cx="1019633" cy="371931"/>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468A65-2093-4CA5-BAC8-7EC01C9AC48C}" type="datetimeFigureOut">
              <a:rPr lang="en-US" smtClean="0"/>
              <a:t>10/3/2016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FF3DC3-52C2-41BE-9C12-13CA2C026DEA}" type="slidenum">
              <a:rPr lang="en-US" smtClean="0"/>
              <a:t>‹#›</a:t>
            </a:fld>
            <a:endParaRPr lang="en-US"/>
          </a:p>
        </p:txBody>
      </p:sp>
    </p:spTree>
    <p:extLst>
      <p:ext uri="{BB962C8B-B14F-4D97-AF65-F5344CB8AC3E}">
        <p14:creationId xmlns:p14="http://schemas.microsoft.com/office/powerpoint/2010/main" val="9996286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D20CA-449A-49FF-91FD-FE591C19058E}" type="datetimeFigureOut">
              <a:rPr lang="en-US" smtClean="0"/>
              <a:pPr/>
              <a:t>10/3/2016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E07A1-2926-49B1-9231-67F85B6D590A}" type="slidenum">
              <a:rPr lang="en-US" smtClean="0"/>
              <a:pPr/>
              <a:t>‹#›</a:t>
            </a:fld>
            <a:endParaRPr lang="en-US"/>
          </a:p>
        </p:txBody>
      </p:sp>
    </p:spTree>
    <p:extLst>
      <p:ext uri="{BB962C8B-B14F-4D97-AF65-F5344CB8AC3E}">
        <p14:creationId xmlns:p14="http://schemas.microsoft.com/office/powerpoint/2010/main" val="3274125355"/>
      </p:ext>
    </p:extLst>
  </p:cSld>
  <p:clrMap bg1="lt1" tx1="dk1" bg2="lt2" tx2="dk2" accent1="accent1" accent2="accent2" accent3="accent3" accent4="accent4" accent5="accent5" accent6="accent6" hlink="hlink" folHlink="folHlink"/>
  <p:notesStyle>
    <a:lvl1pPr marL="0" algn="l" defTabSz="892894" rtl="0" eaLnBrk="1" latinLnBrk="0" hangingPunct="1">
      <a:defRPr sz="1200" kern="1200">
        <a:solidFill>
          <a:schemeClr val="tx1"/>
        </a:solidFill>
        <a:latin typeface="+mn-lt"/>
        <a:ea typeface="+mn-ea"/>
        <a:cs typeface="+mn-cs"/>
      </a:defRPr>
    </a:lvl1pPr>
    <a:lvl2pPr marL="446447" algn="l" defTabSz="892894" rtl="0" eaLnBrk="1" latinLnBrk="0" hangingPunct="1">
      <a:defRPr sz="1200" kern="1200">
        <a:solidFill>
          <a:schemeClr val="tx1"/>
        </a:solidFill>
        <a:latin typeface="+mn-lt"/>
        <a:ea typeface="+mn-ea"/>
        <a:cs typeface="+mn-cs"/>
      </a:defRPr>
    </a:lvl2pPr>
    <a:lvl3pPr marL="892894" algn="l" defTabSz="892894" rtl="0" eaLnBrk="1" latinLnBrk="0" hangingPunct="1">
      <a:defRPr sz="1200" kern="1200">
        <a:solidFill>
          <a:schemeClr val="tx1"/>
        </a:solidFill>
        <a:latin typeface="+mn-lt"/>
        <a:ea typeface="+mn-ea"/>
        <a:cs typeface="+mn-cs"/>
      </a:defRPr>
    </a:lvl3pPr>
    <a:lvl4pPr marL="1339340" algn="l" defTabSz="892894" rtl="0" eaLnBrk="1" latinLnBrk="0" hangingPunct="1">
      <a:defRPr sz="1200" kern="1200">
        <a:solidFill>
          <a:schemeClr val="tx1"/>
        </a:solidFill>
        <a:latin typeface="+mn-lt"/>
        <a:ea typeface="+mn-ea"/>
        <a:cs typeface="+mn-cs"/>
      </a:defRPr>
    </a:lvl4pPr>
    <a:lvl5pPr marL="1785787" algn="l" defTabSz="892894" rtl="0" eaLnBrk="1" latinLnBrk="0" hangingPunct="1">
      <a:defRPr sz="1200" kern="1200">
        <a:solidFill>
          <a:schemeClr val="tx1"/>
        </a:solidFill>
        <a:latin typeface="+mn-lt"/>
        <a:ea typeface="+mn-ea"/>
        <a:cs typeface="+mn-cs"/>
      </a:defRPr>
    </a:lvl5pPr>
    <a:lvl6pPr marL="2232234" algn="l" defTabSz="892894" rtl="0" eaLnBrk="1" latinLnBrk="0" hangingPunct="1">
      <a:defRPr sz="1200" kern="1200">
        <a:solidFill>
          <a:schemeClr val="tx1"/>
        </a:solidFill>
        <a:latin typeface="+mn-lt"/>
        <a:ea typeface="+mn-ea"/>
        <a:cs typeface="+mn-cs"/>
      </a:defRPr>
    </a:lvl6pPr>
    <a:lvl7pPr marL="2678681" algn="l" defTabSz="892894" rtl="0" eaLnBrk="1" latinLnBrk="0" hangingPunct="1">
      <a:defRPr sz="1200" kern="1200">
        <a:solidFill>
          <a:schemeClr val="tx1"/>
        </a:solidFill>
        <a:latin typeface="+mn-lt"/>
        <a:ea typeface="+mn-ea"/>
        <a:cs typeface="+mn-cs"/>
      </a:defRPr>
    </a:lvl7pPr>
    <a:lvl8pPr marL="3125127" algn="l" defTabSz="892894" rtl="0" eaLnBrk="1" latinLnBrk="0" hangingPunct="1">
      <a:defRPr sz="1200" kern="1200">
        <a:solidFill>
          <a:schemeClr val="tx1"/>
        </a:solidFill>
        <a:latin typeface="+mn-lt"/>
        <a:ea typeface="+mn-ea"/>
        <a:cs typeface="+mn-cs"/>
      </a:defRPr>
    </a:lvl8pPr>
    <a:lvl9pPr marL="3571574" algn="l" defTabSz="8928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98348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17</a:t>
            </a:fld>
            <a:endParaRPr lang="en-US"/>
          </a:p>
        </p:txBody>
      </p:sp>
    </p:spTree>
    <p:extLst>
      <p:ext uri="{BB962C8B-B14F-4D97-AF65-F5344CB8AC3E}">
        <p14:creationId xmlns:p14="http://schemas.microsoft.com/office/powerpoint/2010/main" val="7144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1004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5949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3961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09776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microsoft.com/office/2007/relationships/hdphoto" Target="../media/hdphoto1.wdp"/><Relationship Id="rId7" Type="http://schemas.openxmlformats.org/officeDocument/2006/relationships/image" Target="../media/image12.emf"/><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hyperlink" Target="https://www.linkedin.com/company/ust-global" TargetMode="External"/><Relationship Id="rId5" Type="http://schemas.openxmlformats.org/officeDocument/2006/relationships/image" Target="../media/image11.emf"/><Relationship Id="rId4" Type="http://schemas.openxmlformats.org/officeDocument/2006/relationships/hyperlink" Target="https://www.facebook.com/USTGlobal/"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www.ust-global.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descr="4_Background.jpg"/>
          <p:cNvPicPr>
            <a:picLocks noChangeAspect="1"/>
          </p:cNvPicPr>
          <p:nvPr userDrawn="1"/>
        </p:nvPicPr>
        <p:blipFill rotWithShape="1">
          <a:blip r:embed="rId2" cstate="email">
            <a:extLst>
              <a:ext uri="{28A0092B-C50C-407E-A947-70E740481C1C}">
                <a14:useLocalDpi xmlns:a14="http://schemas.microsoft.com/office/drawing/2010/main"/>
              </a:ext>
            </a:extLst>
          </a:blip>
          <a:srcRect r="2108"/>
          <a:stretch/>
        </p:blipFill>
        <p:spPr>
          <a:xfrm>
            <a:off x="0" y="1"/>
            <a:ext cx="9144000" cy="5143500"/>
          </a:xfrm>
          <a:prstGeom prst="rect">
            <a:avLst/>
          </a:prstGeom>
        </p:spPr>
      </p:pic>
      <p:sp>
        <p:nvSpPr>
          <p:cNvPr id="9" name="Text Placeholder 8"/>
          <p:cNvSpPr>
            <a:spLocks noGrp="1"/>
          </p:cNvSpPr>
          <p:nvPr>
            <p:ph type="body" sz="quarter" idx="17" hasCustomPrompt="1"/>
          </p:nvPr>
        </p:nvSpPr>
        <p:spPr>
          <a:xfrm>
            <a:off x="4628440" y="3333750"/>
            <a:ext cx="3302710" cy="911225"/>
          </a:xfrm>
          <a:prstGeom prst="rect">
            <a:avLst/>
          </a:prstGeom>
        </p:spPr>
        <p:txBody>
          <a:bodyPr anchor="t">
            <a:noAutofit/>
          </a:bodyPr>
          <a:lstStyle>
            <a:lvl1pPr marL="0" indent="0" algn="r">
              <a:lnSpc>
                <a:spcPct val="100000"/>
              </a:lnSpc>
              <a:buNone/>
              <a:defRPr sz="1400" b="0" i="0">
                <a:solidFill>
                  <a:srgbClr val="FFFFFF"/>
                </a:solidFill>
                <a:effectLst>
                  <a:outerShdw blurRad="50800" dist="38100" dir="2700000" algn="tl" rotWithShape="0">
                    <a:prstClr val="black">
                      <a:alpha val="40000"/>
                    </a:prstClr>
                  </a:outerShdw>
                </a:effectLst>
                <a:latin typeface="+mj-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29" name="Title 6"/>
          <p:cNvSpPr>
            <a:spLocks noGrp="1"/>
          </p:cNvSpPr>
          <p:nvPr>
            <p:ph type="title" hasCustomPrompt="1"/>
          </p:nvPr>
        </p:nvSpPr>
        <p:spPr>
          <a:xfrm>
            <a:off x="1235242" y="1885950"/>
            <a:ext cx="6695909" cy="1100953"/>
          </a:xfrm>
        </p:spPr>
        <p:txBody>
          <a:bodyPr anchor="b">
            <a:noAutofit/>
          </a:bodyPr>
          <a:lstStyle>
            <a:lvl1pPr algn="r">
              <a:defRPr sz="3600" b="1" i="0">
                <a:solidFill>
                  <a:srgbClr val="FFFFFF"/>
                </a:solidFill>
                <a:effectLst/>
                <a:latin typeface="+mj-lt"/>
                <a:cs typeface="Trebuchet MS"/>
              </a:defRPr>
            </a:lvl1pPr>
          </a:lstStyle>
          <a:p>
            <a:r>
              <a:rPr lang="en-US" dirty="0"/>
              <a:t>CLICK TO EDIT MASTER TITLE STYLE</a:t>
            </a:r>
          </a:p>
        </p:txBody>
      </p:sp>
      <p:sp>
        <p:nvSpPr>
          <p:cNvPr id="5" name="Picture Placeholder 4"/>
          <p:cNvSpPr>
            <a:spLocks noGrp="1"/>
          </p:cNvSpPr>
          <p:nvPr>
            <p:ph type="pic" sz="quarter" idx="18" hasCustomPrompt="1"/>
          </p:nvPr>
        </p:nvSpPr>
        <p:spPr>
          <a:xfrm>
            <a:off x="6299200" y="357188"/>
            <a:ext cx="2463800" cy="929760"/>
          </a:xfrm>
        </p:spPr>
        <p:txBody>
          <a:bodyPr/>
          <a:lstStyle>
            <a:lvl1pPr marL="0" indent="0" algn="ctr">
              <a:buNone/>
              <a:defRPr sz="1400">
                <a:solidFill>
                  <a:srgbClr val="FFFFFF"/>
                </a:solidFill>
              </a:defRPr>
            </a:lvl1pPr>
          </a:lstStyle>
          <a:p>
            <a:r>
              <a:rPr lang="en-US" dirty="0"/>
              <a:t>CLIENT LOGO</a:t>
            </a:r>
          </a:p>
        </p:txBody>
      </p:sp>
      <p:sp>
        <p:nvSpPr>
          <p:cNvPr id="6" name="Text Placeholder 5"/>
          <p:cNvSpPr>
            <a:spLocks noGrp="1"/>
          </p:cNvSpPr>
          <p:nvPr>
            <p:ph type="body" sz="quarter" idx="19" hasCustomPrompt="1"/>
          </p:nvPr>
        </p:nvSpPr>
        <p:spPr>
          <a:xfrm>
            <a:off x="6428176" y="4397375"/>
            <a:ext cx="1502974" cy="307975"/>
          </a:xfrm>
        </p:spPr>
        <p:txBody>
          <a:bodyPr anchor="t"/>
          <a:lstStyle>
            <a:lvl1pPr marL="0" indent="0" algn="r">
              <a:buNone/>
              <a:defRPr sz="1000" b="0" i="0">
                <a:solidFill>
                  <a:schemeClr val="bg1">
                    <a:lumMod val="85000"/>
                  </a:schemeClr>
                </a:solidFill>
                <a:latin typeface="+mj-lt"/>
                <a:cs typeface="Tahoma"/>
              </a:defRPr>
            </a:lvl1pPr>
          </a:lstStyle>
          <a:p>
            <a:pPr lvl="0"/>
            <a:r>
              <a:rPr lang="en-US" dirty="0"/>
              <a:t>Updated:</a:t>
            </a:r>
          </a:p>
        </p:txBody>
      </p:sp>
      <p:sp>
        <p:nvSpPr>
          <p:cNvPr id="33" name="TextBox 32"/>
          <p:cNvSpPr txBox="1"/>
          <p:nvPr userDrawn="1"/>
        </p:nvSpPr>
        <p:spPr>
          <a:xfrm>
            <a:off x="1965973" y="-558412"/>
            <a:ext cx="184666" cy="353943"/>
          </a:xfrm>
          <a:prstGeom prst="rect">
            <a:avLst/>
          </a:prstGeom>
          <a:noFill/>
        </p:spPr>
        <p:txBody>
          <a:bodyPr wrap="none" rtlCol="0">
            <a:spAutoFit/>
          </a:bodyPr>
          <a:lstStyle/>
          <a:p>
            <a:endParaRPr lang="en-US" dirty="0"/>
          </a:p>
        </p:txBody>
      </p:sp>
      <p:cxnSp>
        <p:nvCxnSpPr>
          <p:cNvPr id="34" name="Straight Connector 33"/>
          <p:cNvCxnSpPr/>
          <p:nvPr userDrawn="1"/>
        </p:nvCxnSpPr>
        <p:spPr>
          <a:xfrm flipH="1">
            <a:off x="6299200" y="3181350"/>
            <a:ext cx="1530346"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7955" y="370198"/>
            <a:ext cx="1600200" cy="5929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Storytelling">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22987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4" name="Title Placeholder 1"/>
          <p:cNvSpPr txBox="1">
            <a:spLocks/>
          </p:cNvSpPr>
          <p:nvPr userDrawn="1"/>
        </p:nvSpPr>
        <p:spPr>
          <a:xfrm>
            <a:off x="0" y="2372869"/>
            <a:ext cx="2298700"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dirty="0">
              <a:solidFill>
                <a:schemeClr val="bg1"/>
              </a:solidFill>
            </a:endParaRPr>
          </a:p>
        </p:txBody>
      </p:sp>
      <p:sp>
        <p:nvSpPr>
          <p:cNvPr id="12" name="Text Placeholder 1"/>
          <p:cNvSpPr>
            <a:spLocks noGrp="1"/>
          </p:cNvSpPr>
          <p:nvPr>
            <p:ph idx="1"/>
          </p:nvPr>
        </p:nvSpPr>
        <p:spPr>
          <a:xfrm>
            <a:off x="2590801" y="971550"/>
            <a:ext cx="6318778" cy="3503874"/>
          </a:xfrm>
          <a:prstGeom prst="rect">
            <a:avLst/>
          </a:prstGeom>
        </p:spPr>
        <p:txBody>
          <a:bodyPr vert="horz" lIns="91440" tIns="45720" rIns="91440" bIns="45720" rtlCol="0">
            <a:noAutofit/>
          </a:bodyPr>
          <a:lstStyle>
            <a:lvl1pPr>
              <a:defRPr sz="18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255447" y="4752881"/>
            <a:ext cx="1116153" cy="257269"/>
          </a:xfrm>
          <a:prstGeom prst="rect">
            <a:avLst/>
          </a:prstGeom>
          <a:noFill/>
        </p:spPr>
      </p:pic>
      <p:sp>
        <p:nvSpPr>
          <p:cNvPr id="3" name="Title 2"/>
          <p:cNvSpPr>
            <a:spLocks noGrp="1"/>
          </p:cNvSpPr>
          <p:nvPr>
            <p:ph type="title"/>
          </p:nvPr>
        </p:nvSpPr>
        <p:spPr>
          <a:xfrm>
            <a:off x="2590801" y="272041"/>
            <a:ext cx="6347936" cy="608620"/>
          </a:xfrm>
        </p:spPr>
        <p:txBody>
          <a:bodyPr/>
          <a:lstStyle/>
          <a:p>
            <a:r>
              <a:rPr lang="en-US"/>
              <a:t>Click to edit Master title style</a:t>
            </a:r>
            <a:endParaRPr lang="en-US" dirty="0"/>
          </a:p>
        </p:txBody>
      </p:sp>
      <p:sp>
        <p:nvSpPr>
          <p:cNvPr id="15" name="Text Placeholder 14"/>
          <p:cNvSpPr>
            <a:spLocks noGrp="1"/>
          </p:cNvSpPr>
          <p:nvPr>
            <p:ph type="body" sz="quarter" idx="11" hasCustomPrompt="1"/>
          </p:nvPr>
        </p:nvSpPr>
        <p:spPr>
          <a:xfrm>
            <a:off x="112296" y="2114550"/>
            <a:ext cx="2098370" cy="914400"/>
          </a:xfrm>
        </p:spPr>
        <p:txBody>
          <a:bodyPr anchor="ctr"/>
          <a:lstStyle>
            <a:lvl1pPr marL="0" indent="0" algn="ctr">
              <a:buNone/>
              <a:defRPr>
                <a:solidFill>
                  <a:schemeClr val="bg1"/>
                </a:solidFill>
                <a:latin typeface="+mj-lt"/>
              </a:defRPr>
            </a:lvl1pPr>
            <a:lvl2pPr marL="347472" indent="0">
              <a:buNone/>
              <a:defRPr/>
            </a:lvl2pPr>
            <a:lvl3pPr marL="640080" indent="0">
              <a:buNone/>
              <a:defRPr/>
            </a:lvl3pPr>
            <a:lvl4pPr marL="912114" indent="0">
              <a:buNone/>
              <a:defRPr/>
            </a:lvl4pPr>
            <a:lvl5pPr marL="0" indent="0">
              <a:buFont typeface="Arial" panose="020B0604020202020204" pitchFamily="34" charset="0"/>
              <a:buNone/>
              <a:defRPr/>
            </a:lvl5pPr>
          </a:lstStyle>
          <a:p>
            <a:pPr lvl="0"/>
            <a:r>
              <a:rPr lang="en-US" dirty="0"/>
              <a:t>Summary</a:t>
            </a:r>
          </a:p>
        </p:txBody>
      </p:sp>
      <p:sp>
        <p:nvSpPr>
          <p:cNvPr id="17"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Trebuchet MS"/>
                <a:cs typeface="Trebuchet MS"/>
              </a:defRPr>
            </a:lvl1pPr>
          </a:lstStyle>
          <a:p>
            <a:pPr algn="ctr"/>
            <a:r>
              <a:rPr lang="en-US"/>
              <a:t> </a:t>
            </a:r>
            <a:fld id="{110FD68B-4EE4-9D43-89F2-B87D6C9CEE3A}" type="slidenum">
              <a:rPr lang="en-US" smtClean="0"/>
              <a:pPr algn="ctr"/>
              <a:t>‹#›</a:t>
            </a:fld>
            <a:endParaRPr lang="en-US" dirty="0"/>
          </a:p>
        </p:txBody>
      </p:sp>
      <p:sp>
        <p:nvSpPr>
          <p:cNvPr id="18" name="Content Placeholder 3"/>
          <p:cNvSpPr>
            <a:spLocks noGrp="1"/>
          </p:cNvSpPr>
          <p:nvPr>
            <p:ph sz="quarter" idx="10" hasCustomPrompt="1"/>
          </p:nvPr>
        </p:nvSpPr>
        <p:spPr>
          <a:xfrm>
            <a:off x="2298700" y="4757067"/>
            <a:ext cx="1908175" cy="274638"/>
          </a:xfrm>
        </p:spPr>
        <p:txBody>
          <a:bodyPr anchor="ctr"/>
          <a:lstStyle>
            <a:lvl1pPr marL="0" indent="0" algn="ctr">
              <a:buNone/>
              <a:defRPr sz="1100" b="1" baseline="0">
                <a:solidFill>
                  <a:srgbClr val="00AEEF"/>
                </a:solidFill>
              </a:defRPr>
            </a:lvl1pPr>
          </a:lstStyle>
          <a:p>
            <a:pPr lvl="0"/>
            <a:r>
              <a:rPr lang="en-US" dirty="0"/>
              <a:t>CLIENT LOGO</a:t>
            </a:r>
          </a:p>
        </p:txBody>
      </p:sp>
      <p:sp>
        <p:nvSpPr>
          <p:cNvPr id="19" name="TextBox 18"/>
          <p:cNvSpPr txBox="1"/>
          <p:nvPr userDrawn="1"/>
        </p:nvSpPr>
        <p:spPr>
          <a:xfrm>
            <a:off x="5762809" y="4836840"/>
            <a:ext cx="2567196" cy="213271"/>
          </a:xfrm>
          <a:prstGeom prst="rect">
            <a:avLst/>
          </a:prstGeom>
          <a:noFill/>
        </p:spPr>
        <p:txBody>
          <a:bodyPr wrap="none" lIns="89290" tIns="44644" rIns="89290" bIns="44644" rtlCol="0">
            <a:spAutoFit/>
          </a:bodyPr>
          <a:lstStyle/>
          <a:p>
            <a:pPr algn="ctr"/>
            <a:r>
              <a:rPr lang="en-US" sz="800" dirty="0">
                <a:solidFill>
                  <a:schemeClr val="tx1">
                    <a:lumMod val="85000"/>
                    <a:lumOff val="15000"/>
                  </a:schemeClr>
                </a:solidFill>
                <a:latin typeface="+mj-lt"/>
                <a:ea typeface="Tahoma" panose="020B0604030504040204" pitchFamily="34" charset="0"/>
                <a:cs typeface="Tahoma" panose="020B0604030504040204" pitchFamily="34" charset="0"/>
              </a:rPr>
              <a:t>Confidential and Proprietary. © 2016 UST Global </a:t>
            </a:r>
            <a:r>
              <a:rPr lang="en-US" sz="800" dirty="0" err="1">
                <a:solidFill>
                  <a:schemeClr val="tx1">
                    <a:lumMod val="85000"/>
                    <a:lumOff val="15000"/>
                  </a:schemeClr>
                </a:solidFill>
                <a:latin typeface="+mj-lt"/>
                <a:ea typeface="Tahoma" panose="020B0604030504040204" pitchFamily="34" charset="0"/>
                <a:cs typeface="Tahoma" panose="020B0604030504040204" pitchFamily="34" charset="0"/>
              </a:rPr>
              <a:t>Inc</a:t>
            </a:r>
            <a:endParaRPr lang="en-US" sz="8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3807178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8_Storytelling">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2298700" cy="5143500"/>
          </a:xfrm>
          <a:prstGeom prst="rect">
            <a:avLst/>
          </a:prstGeom>
          <a:solidFill>
            <a:srgbClr val="5358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4" name="Title Placeholder 1"/>
          <p:cNvSpPr txBox="1">
            <a:spLocks/>
          </p:cNvSpPr>
          <p:nvPr userDrawn="1"/>
        </p:nvSpPr>
        <p:spPr>
          <a:xfrm>
            <a:off x="0" y="2372869"/>
            <a:ext cx="2298700"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dirty="0">
              <a:solidFill>
                <a:schemeClr val="bg1"/>
              </a:solidFill>
            </a:endParaRPr>
          </a:p>
        </p:txBody>
      </p:sp>
      <p:sp>
        <p:nvSpPr>
          <p:cNvPr id="12" name="Text Placeholder 1"/>
          <p:cNvSpPr>
            <a:spLocks noGrp="1"/>
          </p:cNvSpPr>
          <p:nvPr>
            <p:ph idx="1"/>
          </p:nvPr>
        </p:nvSpPr>
        <p:spPr>
          <a:xfrm>
            <a:off x="2590801" y="971550"/>
            <a:ext cx="6318778" cy="3503874"/>
          </a:xfrm>
          <a:prstGeom prst="rect">
            <a:avLst/>
          </a:prstGeom>
        </p:spPr>
        <p:txBody>
          <a:bodyPr vert="horz" lIns="91440" tIns="45720" rIns="91440" bIns="45720" rtlCol="0">
            <a:noAutofit/>
          </a:bodyPr>
          <a:lstStyle>
            <a:lvl1pPr>
              <a:defRPr sz="18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
        <p:nvSpPr>
          <p:cNvPr id="3" name="Title 2"/>
          <p:cNvSpPr>
            <a:spLocks noGrp="1"/>
          </p:cNvSpPr>
          <p:nvPr>
            <p:ph type="title"/>
          </p:nvPr>
        </p:nvSpPr>
        <p:spPr>
          <a:xfrm>
            <a:off x="2590801" y="272041"/>
            <a:ext cx="6347936" cy="608620"/>
          </a:xfrm>
        </p:spPr>
        <p:txBody>
          <a:bodyPr/>
          <a:lstStyle/>
          <a:p>
            <a:r>
              <a:rPr lang="en-US"/>
              <a:t>Click to edit Master title style</a:t>
            </a:r>
            <a:endParaRPr lang="en-US" dirty="0"/>
          </a:p>
        </p:txBody>
      </p:sp>
      <p:sp>
        <p:nvSpPr>
          <p:cNvPr id="15" name="Text Placeholder 14"/>
          <p:cNvSpPr>
            <a:spLocks noGrp="1"/>
          </p:cNvSpPr>
          <p:nvPr>
            <p:ph type="body" sz="quarter" idx="11" hasCustomPrompt="1"/>
          </p:nvPr>
        </p:nvSpPr>
        <p:spPr>
          <a:xfrm>
            <a:off x="112296" y="2114550"/>
            <a:ext cx="2098370" cy="914400"/>
          </a:xfrm>
        </p:spPr>
        <p:txBody>
          <a:bodyPr anchor="ctr"/>
          <a:lstStyle>
            <a:lvl1pPr marL="0" indent="0" algn="ctr">
              <a:buNone/>
              <a:defRPr>
                <a:solidFill>
                  <a:schemeClr val="bg1"/>
                </a:solidFill>
                <a:latin typeface="+mj-lt"/>
              </a:defRPr>
            </a:lvl1pPr>
            <a:lvl2pPr marL="347472" indent="0">
              <a:buNone/>
              <a:defRPr/>
            </a:lvl2pPr>
            <a:lvl3pPr marL="640080" indent="0">
              <a:buNone/>
              <a:defRPr/>
            </a:lvl3pPr>
            <a:lvl4pPr marL="912114" indent="0">
              <a:buNone/>
              <a:defRPr/>
            </a:lvl4pPr>
            <a:lvl5pPr marL="0" indent="0">
              <a:buFont typeface="Arial" panose="020B0604020202020204" pitchFamily="34" charset="0"/>
              <a:buNone/>
              <a:defRPr/>
            </a:lvl5pPr>
          </a:lstStyle>
          <a:p>
            <a:pPr lvl="0"/>
            <a:r>
              <a:rPr lang="en-US" dirty="0"/>
              <a:t>Summary</a:t>
            </a:r>
          </a:p>
        </p:txBody>
      </p:sp>
      <p:sp>
        <p:nvSpPr>
          <p:cNvPr id="17"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Trebuchet MS"/>
                <a:cs typeface="Trebuchet MS"/>
              </a:defRPr>
            </a:lvl1pPr>
          </a:lstStyle>
          <a:p>
            <a:pPr algn="ctr"/>
            <a:r>
              <a:rPr lang="en-US"/>
              <a:t> </a:t>
            </a:r>
            <a:fld id="{110FD68B-4EE4-9D43-89F2-B87D6C9CEE3A}" type="slidenum">
              <a:rPr lang="en-US" smtClean="0"/>
              <a:pPr algn="ctr"/>
              <a:t>‹#›</a:t>
            </a:fld>
            <a:endParaRPr lang="en-US" dirty="0"/>
          </a:p>
        </p:txBody>
      </p:sp>
      <p:sp>
        <p:nvSpPr>
          <p:cNvPr id="18" name="Content Placeholder 3"/>
          <p:cNvSpPr>
            <a:spLocks noGrp="1"/>
          </p:cNvSpPr>
          <p:nvPr>
            <p:ph sz="quarter" idx="10" hasCustomPrompt="1"/>
          </p:nvPr>
        </p:nvSpPr>
        <p:spPr>
          <a:xfrm>
            <a:off x="2298700" y="4757067"/>
            <a:ext cx="1908175" cy="274638"/>
          </a:xfrm>
        </p:spPr>
        <p:txBody>
          <a:bodyPr anchor="ctr"/>
          <a:lstStyle>
            <a:lvl1pPr marL="0" indent="0" algn="ctr">
              <a:buNone/>
              <a:defRPr sz="1100" b="1" baseline="0">
                <a:solidFill>
                  <a:srgbClr val="00AEEF"/>
                </a:solidFill>
              </a:defRPr>
            </a:lvl1pPr>
          </a:lstStyle>
          <a:p>
            <a:pPr lvl="0"/>
            <a:r>
              <a:rPr lang="en-US" dirty="0"/>
              <a:t>CLIENT LOGO</a:t>
            </a:r>
          </a:p>
        </p:txBody>
      </p:sp>
      <p:sp>
        <p:nvSpPr>
          <p:cNvPr id="19" name="TextBox 18"/>
          <p:cNvSpPr txBox="1"/>
          <p:nvPr userDrawn="1"/>
        </p:nvSpPr>
        <p:spPr>
          <a:xfrm>
            <a:off x="5762809" y="4836840"/>
            <a:ext cx="2567196" cy="213271"/>
          </a:xfrm>
          <a:prstGeom prst="rect">
            <a:avLst/>
          </a:prstGeom>
          <a:noFill/>
        </p:spPr>
        <p:txBody>
          <a:bodyPr wrap="none" lIns="89290" tIns="44644" rIns="89290" bIns="44644" rtlCol="0">
            <a:spAutoFit/>
          </a:bodyPr>
          <a:lstStyle/>
          <a:p>
            <a:pPr algn="ctr"/>
            <a:r>
              <a:rPr lang="en-US" sz="800" dirty="0">
                <a:solidFill>
                  <a:schemeClr val="tx1">
                    <a:lumMod val="85000"/>
                    <a:lumOff val="15000"/>
                  </a:schemeClr>
                </a:solidFill>
                <a:latin typeface="+mj-lt"/>
                <a:ea typeface="Tahoma" panose="020B0604030504040204" pitchFamily="34" charset="0"/>
                <a:cs typeface="Tahoma" panose="020B0604030504040204" pitchFamily="34" charset="0"/>
              </a:rPr>
              <a:t>Confidential and Proprietary. © 2016 UST Global </a:t>
            </a:r>
            <a:r>
              <a:rPr lang="en-US" sz="800" dirty="0" err="1">
                <a:solidFill>
                  <a:schemeClr val="tx1">
                    <a:lumMod val="85000"/>
                    <a:lumOff val="15000"/>
                  </a:schemeClr>
                </a:solidFill>
                <a:latin typeface="+mj-lt"/>
                <a:ea typeface="Tahoma" panose="020B0604030504040204" pitchFamily="34" charset="0"/>
                <a:cs typeface="Tahoma" panose="020B0604030504040204" pitchFamily="34" charset="0"/>
              </a:rPr>
              <a:t>Inc</a:t>
            </a:r>
            <a:endParaRPr lang="en-US" sz="8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409468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 ">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1770494" y="4760479"/>
            <a:ext cx="1734706" cy="249671"/>
          </a:xfrm>
        </p:spPr>
        <p:txBody>
          <a:bodyPr anchor="ctr"/>
          <a:lstStyle>
            <a:lvl1pPr marL="0" indent="0" algn="ctr">
              <a:buNone/>
              <a:defRPr sz="1100" b="1" baseline="0">
                <a:solidFill>
                  <a:srgbClr val="00AEEF"/>
                </a:solidFill>
                <a:latin typeface="+mj-lt"/>
              </a:defRPr>
            </a:lvl1pPr>
          </a:lstStyle>
          <a:p>
            <a:pPr lvl="0"/>
            <a:r>
              <a:rPr lang="en-US" dirty="0"/>
              <a:t>CLIENT LOGO</a:t>
            </a:r>
          </a:p>
        </p:txBody>
      </p:sp>
      <p:sp>
        <p:nvSpPr>
          <p:cNvPr id="7"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Helvetica"/>
                <a:cs typeface="Helvetica"/>
              </a:defRPr>
            </a:lvl1pPr>
          </a:lstStyle>
          <a:p>
            <a:pPr algn="ctr"/>
            <a:r>
              <a:rPr lang="en-US"/>
              <a:t> </a:t>
            </a:r>
            <a:fld id="{110FD68B-4EE4-9D43-89F2-B87D6C9CEE3A}" type="slidenum">
              <a:rPr lang="en-US" smtClean="0"/>
              <a:pPr algn="ctr"/>
              <a:t>‹#›</a:t>
            </a:fld>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hank You + Social">
    <p:spTree>
      <p:nvGrpSpPr>
        <p:cNvPr id="1" name=""/>
        <p:cNvGrpSpPr/>
        <p:nvPr/>
      </p:nvGrpSpPr>
      <p:grpSpPr>
        <a:xfrm>
          <a:off x="0" y="0"/>
          <a:ext cx="0" cy="0"/>
          <a:chOff x="0" y="0"/>
          <a:chExt cx="0" cy="0"/>
        </a:xfrm>
      </p:grpSpPr>
      <p:pic>
        <p:nvPicPr>
          <p:cNvPr id="4" name="Picture 3" descr="1_Thank-You"/>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51"/>
          <p:cNvSpPr>
            <a:spLocks noChangeArrowheads="1"/>
          </p:cNvSpPr>
          <p:nvPr userDrawn="1"/>
        </p:nvSpPr>
        <p:spPr bwMode="auto">
          <a:xfrm>
            <a:off x="1679598" y="1645263"/>
            <a:ext cx="5930900"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5400" b="1" spc="600" baseline="0" dirty="0">
                <a:solidFill>
                  <a:schemeClr val="accent5"/>
                </a:solidFill>
                <a:latin typeface="Trebuchet MS"/>
                <a:cs typeface="Trebuchet MS"/>
              </a:rPr>
              <a:t>THANK YOU!</a:t>
            </a:r>
          </a:p>
        </p:txBody>
      </p:sp>
      <p:sp>
        <p:nvSpPr>
          <p:cNvPr id="5" name="Rectangle 51"/>
          <p:cNvSpPr>
            <a:spLocks noChangeArrowheads="1"/>
          </p:cNvSpPr>
          <p:nvPr userDrawn="1"/>
        </p:nvSpPr>
        <p:spPr bwMode="auto">
          <a:xfrm>
            <a:off x="1600200" y="2800350"/>
            <a:ext cx="5930900" cy="246221"/>
          </a:xfrm>
          <a:prstGeom prst="rect">
            <a:avLst/>
          </a:prstGeom>
          <a:noFill/>
          <a:ln w="9525">
            <a:noFill/>
            <a:miter lim="800000"/>
            <a:headEnd/>
            <a:tailEnd/>
          </a:ln>
          <a:effectLst/>
          <a:extLst/>
        </p:spPr>
        <p:txBody>
          <a:bodyPr wrap="square" lIns="0" tIns="0" rIns="0" bIns="0">
            <a:spAutoFit/>
          </a:bodyPr>
          <a:lstStyle/>
          <a:p>
            <a:pPr lvl="0" algn="ctr"/>
            <a:r>
              <a:rPr lang="en-US" sz="1600" b="0" spc="300" baseline="0" dirty="0">
                <a:solidFill>
                  <a:srgbClr val="007481"/>
                </a:solidFill>
                <a:latin typeface="Tahoma"/>
                <a:cs typeface="Tahoma"/>
              </a:rPr>
              <a:t>CONNECT WITH US</a:t>
            </a:r>
          </a:p>
        </p:txBody>
      </p:sp>
      <p:cxnSp>
        <p:nvCxnSpPr>
          <p:cNvPr id="6" name="Straight Connector 5"/>
          <p:cNvCxnSpPr/>
          <p:nvPr userDrawn="1"/>
        </p:nvCxnSpPr>
        <p:spPr>
          <a:xfrm flipH="1">
            <a:off x="3191934" y="2621702"/>
            <a:ext cx="2751666" cy="0"/>
          </a:xfrm>
          <a:prstGeom prst="line">
            <a:avLst/>
          </a:prstGeom>
          <a:ln w="28575" cmpd="sng">
            <a:solidFill>
              <a:schemeClr val="accent5"/>
            </a:solidFill>
            <a:prstDash val="solid"/>
          </a:ln>
          <a:effectLst/>
        </p:spPr>
        <p:style>
          <a:lnRef idx="2">
            <a:schemeClr val="accent1"/>
          </a:lnRef>
          <a:fillRef idx="0">
            <a:schemeClr val="accent1"/>
          </a:fillRef>
          <a:effectRef idx="1">
            <a:schemeClr val="accent1"/>
          </a:effectRef>
          <a:fontRef idx="minor">
            <a:schemeClr val="tx1"/>
          </a:fontRef>
        </p:style>
      </p:cxnSp>
      <p:pic>
        <p:nvPicPr>
          <p:cNvPr id="11" name="Picture 10">
            <a:hlinkClick r:id="rId4"/>
          </p:cNvPr>
          <p:cNvPicPr>
            <a:picLocks noChangeAspect="1"/>
          </p:cNvPicPr>
          <p:nvPr userDrawn="1"/>
        </p:nvPicPr>
        <p:blipFill>
          <a:blip r:embed="rId5" cstate="email">
            <a:biLevel thresh="50000"/>
            <a:extLst>
              <a:ext uri="{28A0092B-C50C-407E-A947-70E740481C1C}">
                <a14:useLocalDpi xmlns:a14="http://schemas.microsoft.com/office/drawing/2010/main"/>
              </a:ext>
            </a:extLst>
          </a:blip>
          <a:stretch>
            <a:fillRect/>
          </a:stretch>
        </p:blipFill>
        <p:spPr>
          <a:xfrm>
            <a:off x="4713537" y="3272123"/>
            <a:ext cx="495527" cy="495527"/>
          </a:xfrm>
          <a:prstGeom prst="rect">
            <a:avLst/>
          </a:prstGeom>
        </p:spPr>
      </p:pic>
      <p:pic>
        <p:nvPicPr>
          <p:cNvPr id="13" name="Picture 12">
            <a:hlinkClick r:id="rId6"/>
          </p:cNvPr>
          <p:cNvPicPr>
            <a:picLocks noChangeAspect="1"/>
          </p:cNvPicPr>
          <p:nvPr userDrawn="1"/>
        </p:nvPicPr>
        <p:blipFill>
          <a:blip r:embed="rId7" cstate="email">
            <a:biLevel thresh="50000"/>
            <a:extLst>
              <a:ext uri="{28A0092B-C50C-407E-A947-70E740481C1C}">
                <a14:useLocalDpi xmlns:a14="http://schemas.microsoft.com/office/drawing/2010/main"/>
              </a:ext>
            </a:extLst>
          </a:blip>
          <a:stretch>
            <a:fillRect/>
          </a:stretch>
        </p:blipFill>
        <p:spPr>
          <a:xfrm>
            <a:off x="3935990" y="3272122"/>
            <a:ext cx="492086" cy="495527"/>
          </a:xfrm>
          <a:prstGeom prst="rect">
            <a:avLst/>
          </a:prstGeom>
        </p:spPr>
      </p:pic>
      <p:pic>
        <p:nvPicPr>
          <p:cNvPr id="9" name="Picture 8"/>
          <p:cNvPicPr>
            <a:picLocks noChangeAspect="1"/>
          </p:cNvPicPr>
          <p:nvPr userDrawn="1"/>
        </p:nvPicPr>
        <p:blipFill>
          <a:blip r:embed="rId8" cstate="email">
            <a:biLevel thresh="25000"/>
            <a:extLst>
              <a:ext uri="{28A0092B-C50C-407E-A947-70E740481C1C}">
                <a14:useLocalDpi xmlns:a14="http://schemas.microsoft.com/office/drawing/2010/main"/>
              </a:ext>
            </a:extLst>
          </a:blip>
          <a:stretch>
            <a:fillRect/>
          </a:stretch>
        </p:blipFill>
        <p:spPr>
          <a:xfrm>
            <a:off x="348408" y="345260"/>
            <a:ext cx="1600200" cy="592982"/>
          </a:xfrm>
          <a:prstGeom prst="rect">
            <a:avLst/>
          </a:prstGeom>
        </p:spPr>
      </p:pic>
    </p:spTree>
    <p:extLst>
      <p:ext uri="{BB962C8B-B14F-4D97-AF65-F5344CB8AC3E}">
        <p14:creationId xmlns:p14="http://schemas.microsoft.com/office/powerpoint/2010/main" val="3876178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pyright">
    <p:spTree>
      <p:nvGrpSpPr>
        <p:cNvPr id="1" name=""/>
        <p:cNvGrpSpPr/>
        <p:nvPr/>
      </p:nvGrpSpPr>
      <p:grpSpPr>
        <a:xfrm>
          <a:off x="0" y="0"/>
          <a:ext cx="0" cy="0"/>
          <a:chOff x="0" y="0"/>
          <a:chExt cx="0" cy="0"/>
        </a:xfrm>
      </p:grpSpPr>
      <p:sp>
        <p:nvSpPr>
          <p:cNvPr id="5" name="TextBox 4"/>
          <p:cNvSpPr txBox="1"/>
          <p:nvPr userDrawn="1"/>
        </p:nvSpPr>
        <p:spPr>
          <a:xfrm>
            <a:off x="408227" y="329608"/>
            <a:ext cx="8405573" cy="1998375"/>
          </a:xfrm>
          <a:prstGeom prst="rect">
            <a:avLst/>
          </a:prstGeom>
          <a:noFill/>
        </p:spPr>
        <p:txBody>
          <a:bodyPr wrap="square" lIns="89290" tIns="44644" rIns="89290" bIns="44644" rtlCol="0">
            <a:spAutoFit/>
          </a:bodyPr>
          <a:lstStyle/>
          <a:p>
            <a:pPr marL="0" marR="0" indent="0" algn="r" defTabSz="892894" rtl="0" eaLnBrk="1" fontAlgn="auto" latinLnBrk="0" hangingPunct="1">
              <a:lnSpc>
                <a:spcPct val="100000"/>
              </a:lnSpc>
              <a:spcBef>
                <a:spcPts val="0"/>
              </a:spcBef>
              <a:spcAft>
                <a:spcPts val="0"/>
              </a:spcAft>
              <a:buClrTx/>
              <a:buSzTx/>
              <a:buFontTx/>
              <a:buNone/>
              <a:tabLst/>
              <a:defRPr/>
            </a:pPr>
            <a:r>
              <a:rPr lang="en-US" sz="1400" b="1" dirty="0">
                <a:solidFill>
                  <a:schemeClr val="tx1">
                    <a:lumMod val="85000"/>
                    <a:lumOff val="15000"/>
                  </a:schemeClr>
                </a:solidFill>
                <a:latin typeface="Trebuchet MS"/>
                <a:cs typeface="Trebuchet MS"/>
              </a:rPr>
              <a:t>Copyright and Confidentiality Notice</a:t>
            </a:r>
          </a:p>
          <a:p>
            <a:pPr algn="just"/>
            <a:endParaRPr lang="en-US" sz="1400" dirty="0">
              <a:solidFill>
                <a:schemeClr val="tx1">
                  <a:lumMod val="85000"/>
                  <a:lumOff val="15000"/>
                </a:schemeClr>
              </a:solidFill>
              <a:latin typeface="Trebuchet MS"/>
              <a:cs typeface="Trebuchet MS"/>
            </a:endParaRPr>
          </a:p>
          <a:p>
            <a:pPr algn="just"/>
            <a:r>
              <a:rPr lang="en-US" sz="1200" dirty="0">
                <a:solidFill>
                  <a:schemeClr val="tx1">
                    <a:lumMod val="85000"/>
                    <a:lumOff val="15000"/>
                  </a:schemeClr>
                </a:solidFill>
                <a:latin typeface="Trebuchet MS"/>
                <a:cs typeface="Trebuchet MS"/>
              </a:rPr>
              <a:t>Copyright © 2015 by UST Global Inc. All rights reserved. 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a:t>
            </a:r>
            <a:r>
              <a:rPr lang="en-US" sz="1200" dirty="0" err="1">
                <a:solidFill>
                  <a:schemeClr val="tx1">
                    <a:lumMod val="85000"/>
                    <a:lumOff val="15000"/>
                  </a:schemeClr>
                </a:solidFill>
                <a:latin typeface="Trebuchet MS"/>
                <a:cs typeface="Trebuchet MS"/>
              </a:rPr>
              <a:t>Inc</a:t>
            </a:r>
            <a:r>
              <a:rPr lang="en-US" sz="1200" dirty="0">
                <a:solidFill>
                  <a:schemeClr val="tx1">
                    <a:lumMod val="85000"/>
                    <a:lumOff val="15000"/>
                  </a:schemeClr>
                </a:solidFill>
                <a:latin typeface="Trebuchet MS"/>
                <a:cs typeface="Trebuchet MS"/>
              </a:rPr>
              <a:t> and may not be disclosed to any third party. Exceptions to this notice are permitted only with the express, written permission of UST Global Inc.</a:t>
            </a:r>
          </a:p>
          <a:p>
            <a:pPr algn="just"/>
            <a:endParaRPr lang="en-US" sz="1200" dirty="0">
              <a:solidFill>
                <a:schemeClr val="tx1">
                  <a:lumMod val="85000"/>
                  <a:lumOff val="15000"/>
                </a:schemeClr>
              </a:solidFill>
              <a:latin typeface="Trebuchet MS"/>
              <a:cs typeface="Trebuchet MS"/>
            </a:endParaRPr>
          </a:p>
          <a:p>
            <a:pPr algn="just"/>
            <a:r>
              <a:rPr lang="en-US" sz="1200" dirty="0">
                <a:solidFill>
                  <a:schemeClr val="tx1">
                    <a:lumMod val="85000"/>
                    <a:lumOff val="15000"/>
                  </a:schemeClr>
                </a:solidFill>
                <a:latin typeface="Trebuchet MS"/>
                <a:cs typeface="Trebuchet MS"/>
              </a:rPr>
              <a:t>UST Global® is a registered service mark of UST Global </a:t>
            </a:r>
            <a:r>
              <a:rPr lang="en-US" sz="1200" dirty="0" err="1">
                <a:solidFill>
                  <a:schemeClr val="tx1">
                    <a:lumMod val="85000"/>
                    <a:lumOff val="15000"/>
                  </a:schemeClr>
                </a:solidFill>
                <a:latin typeface="Trebuchet MS"/>
                <a:cs typeface="Trebuchet MS"/>
              </a:rPr>
              <a:t>Inc</a:t>
            </a:r>
            <a:endParaRPr lang="en-US" sz="1200" dirty="0">
              <a:solidFill>
                <a:schemeClr val="tx1">
                  <a:lumMod val="85000"/>
                  <a:lumOff val="15000"/>
                </a:schemeClr>
              </a:solidFill>
              <a:latin typeface="Trebuchet MS"/>
              <a:cs typeface="Trebuchet MS"/>
            </a:endParaRPr>
          </a:p>
        </p:txBody>
      </p:sp>
      <p:sp>
        <p:nvSpPr>
          <p:cNvPr id="7" name="TextBox 6"/>
          <p:cNvSpPr txBox="1"/>
          <p:nvPr userDrawn="1"/>
        </p:nvSpPr>
        <p:spPr>
          <a:xfrm>
            <a:off x="425386" y="3076888"/>
            <a:ext cx="6346509" cy="1105823"/>
          </a:xfrm>
          <a:prstGeom prst="rect">
            <a:avLst/>
          </a:prstGeom>
          <a:noFill/>
        </p:spPr>
        <p:txBody>
          <a:bodyPr wrap="square" lIns="89290" tIns="44644" rIns="89290" bIns="44644" rtlCol="0">
            <a:spAutoFit/>
          </a:bodyPr>
          <a:lstStyle/>
          <a:p>
            <a:r>
              <a:rPr lang="en-US" sz="1100" dirty="0">
                <a:solidFill>
                  <a:schemeClr val="tx1">
                    <a:lumMod val="85000"/>
                    <a:lumOff val="15000"/>
                  </a:schemeClr>
                </a:solidFill>
                <a:latin typeface="Trebuchet MS"/>
                <a:cs typeface="Trebuchet MS"/>
              </a:rPr>
              <a:t>UST Global</a:t>
            </a:r>
          </a:p>
          <a:p>
            <a:r>
              <a:rPr lang="en-US" sz="1100" dirty="0">
                <a:solidFill>
                  <a:schemeClr val="tx1">
                    <a:lumMod val="85000"/>
                    <a:lumOff val="15000"/>
                  </a:schemeClr>
                </a:solidFill>
                <a:latin typeface="Trebuchet MS"/>
                <a:cs typeface="Trebuchet MS"/>
              </a:rPr>
              <a:t>20 Enterprise</a:t>
            </a:r>
          </a:p>
          <a:p>
            <a:r>
              <a:rPr lang="en-US" sz="1100" dirty="0">
                <a:solidFill>
                  <a:schemeClr val="tx1">
                    <a:lumMod val="85000"/>
                    <a:lumOff val="15000"/>
                  </a:schemeClr>
                </a:solidFill>
                <a:latin typeface="Trebuchet MS"/>
                <a:cs typeface="Trebuchet MS"/>
              </a:rPr>
              <a:t>Aliso Viejo, CA 92656</a:t>
            </a:r>
          </a:p>
          <a:p>
            <a:r>
              <a:rPr lang="en-US" sz="1100" dirty="0">
                <a:solidFill>
                  <a:schemeClr val="tx1">
                    <a:lumMod val="85000"/>
                    <a:lumOff val="15000"/>
                  </a:schemeClr>
                </a:solidFill>
                <a:latin typeface="Trebuchet MS"/>
                <a:cs typeface="Trebuchet MS"/>
              </a:rPr>
              <a:t>Tel: 949.716.8757</a:t>
            </a:r>
          </a:p>
          <a:p>
            <a:r>
              <a:rPr lang="en-US" sz="1100" dirty="0">
                <a:solidFill>
                  <a:schemeClr val="tx1">
                    <a:lumMod val="85000"/>
                    <a:lumOff val="15000"/>
                  </a:schemeClr>
                </a:solidFill>
                <a:latin typeface="Trebuchet MS"/>
                <a:cs typeface="Trebuchet MS"/>
              </a:rPr>
              <a:t>Fax: 949.716.8396</a:t>
            </a:r>
          </a:p>
          <a:p>
            <a:r>
              <a:rPr lang="en-US" sz="1100" u="sng" dirty="0">
                <a:solidFill>
                  <a:srgbClr val="00AEEF"/>
                </a:solidFill>
                <a:latin typeface="Trebuchet MS"/>
                <a:cs typeface="Trebuchet MS"/>
                <a:hlinkClick r:id="rId2"/>
              </a:rPr>
              <a:t>www.ust-global.com</a:t>
            </a:r>
            <a:endParaRPr lang="en-US" sz="1100" dirty="0">
              <a:solidFill>
                <a:srgbClr val="00AEEF"/>
              </a:solidFill>
              <a:latin typeface="Trebuchet MS"/>
              <a:cs typeface="Trebuchet MS"/>
            </a:endParaRPr>
          </a:p>
        </p:txBody>
      </p:sp>
      <p:sp>
        <p:nvSpPr>
          <p:cNvPr id="10" name="Title 1"/>
          <p:cNvSpPr txBox="1">
            <a:spLocks/>
          </p:cNvSpPr>
          <p:nvPr userDrawn="1"/>
        </p:nvSpPr>
        <p:spPr>
          <a:xfrm>
            <a:off x="2504562" y="329607"/>
            <a:ext cx="6207638"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2400" b="1" kern="1200">
                <a:solidFill>
                  <a:schemeClr val="tx1"/>
                </a:solidFill>
                <a:latin typeface="+mn-lt"/>
                <a:ea typeface="+mj-ea"/>
                <a:cs typeface="+mj-cs"/>
              </a:defRPr>
            </a:lvl1pPr>
          </a:lstStyle>
          <a:p>
            <a:endParaRPr lang="en-US" sz="3200" b="0" dirty="0">
              <a:solidFill>
                <a:schemeClr val="tx1"/>
              </a:solidFill>
              <a:latin typeface="Calibri Light" panose="020F0302020204030204" pitchFamily="34" charset="0"/>
            </a:endParaRPr>
          </a:p>
        </p:txBody>
      </p:sp>
      <p:sp>
        <p:nvSpPr>
          <p:cNvPr id="8" name="Content Placeholder 3"/>
          <p:cNvSpPr>
            <a:spLocks noGrp="1"/>
          </p:cNvSpPr>
          <p:nvPr>
            <p:ph sz="quarter" idx="10" hasCustomPrompt="1"/>
          </p:nvPr>
        </p:nvSpPr>
        <p:spPr>
          <a:xfrm>
            <a:off x="1770494" y="4760479"/>
            <a:ext cx="1734706" cy="249671"/>
          </a:xfrm>
        </p:spPr>
        <p:txBody>
          <a:bodyPr anchor="ctr"/>
          <a:lstStyle>
            <a:lvl1pPr marL="0" indent="0" algn="ctr">
              <a:buNone/>
              <a:defRPr sz="1100" b="1" baseline="0">
                <a:solidFill>
                  <a:srgbClr val="00AEEF"/>
                </a:solidFill>
              </a:defRPr>
            </a:lvl1pPr>
          </a:lstStyle>
          <a:p>
            <a:pPr lvl="0"/>
            <a:r>
              <a:rPr lang="en-US" dirty="0"/>
              <a:t>CLIENT LOGO</a:t>
            </a:r>
          </a:p>
        </p:txBody>
      </p:sp>
      <p:sp>
        <p:nvSpPr>
          <p:cNvPr id="12"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Helvetica"/>
                <a:cs typeface="Helvetica"/>
              </a:defRPr>
            </a:lvl1pPr>
          </a:lstStyle>
          <a:p>
            <a:pPr algn="ctr"/>
            <a:r>
              <a:rPr lang="en-US"/>
              <a:t> </a:t>
            </a:r>
            <a:fld id="{110FD68B-4EE4-9D43-89F2-B87D6C9CEE3A}" type="slidenum">
              <a:rPr lang="en-US" smtClean="0"/>
              <a:pPr algn="ctr"/>
              <a:t>‹#›</a:t>
            </a:fld>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1770494" y="4760479"/>
            <a:ext cx="1734706" cy="249671"/>
          </a:xfrm>
        </p:spPr>
        <p:txBody>
          <a:bodyPr anchor="ctr"/>
          <a:lstStyle>
            <a:lvl1pPr marL="0" indent="0" algn="ctr">
              <a:buNone/>
              <a:defRPr sz="1100" b="1" baseline="0">
                <a:solidFill>
                  <a:srgbClr val="00AEEF"/>
                </a:solidFill>
              </a:defRPr>
            </a:lvl1pPr>
          </a:lstStyle>
          <a:p>
            <a:pPr lvl="0"/>
            <a:r>
              <a:rPr lang="en-US" dirty="0"/>
              <a:t>CLIENT LOGO</a:t>
            </a:r>
          </a:p>
        </p:txBody>
      </p:sp>
      <p:sp>
        <p:nvSpPr>
          <p:cNvPr id="7"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Helvetica"/>
                <a:cs typeface="Helvetica"/>
              </a:defRPr>
            </a:lvl1pPr>
          </a:lstStyle>
          <a:p>
            <a:pPr algn="ctr"/>
            <a:r>
              <a:rPr lang="en-US"/>
              <a:t> </a:t>
            </a:r>
            <a:fld id="{110FD68B-4EE4-9D43-89F2-B87D6C9CEE3A}" type="slidenum">
              <a:rPr lang="en-US" smtClean="0"/>
              <a:pPr algn="ctr"/>
              <a:t>‹#›</a:t>
            </a:fld>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
        <p:nvSpPr>
          <p:cNvPr id="2" name="Rectangle 1"/>
          <p:cNvSpPr/>
          <p:nvPr userDrawn="1"/>
        </p:nvSpPr>
        <p:spPr>
          <a:xfrm>
            <a:off x="385011" y="1090859"/>
            <a:ext cx="986589" cy="1363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202</a:t>
            </a:r>
          </a:p>
          <a:p>
            <a:pPr algn="l"/>
            <a:r>
              <a:rPr lang="en-US" baseline="0" dirty="0"/>
              <a:t>G- 222</a:t>
            </a:r>
          </a:p>
          <a:p>
            <a:pPr algn="l"/>
            <a:r>
              <a:rPr lang="en-US" baseline="0" dirty="0"/>
              <a:t>B- 0</a:t>
            </a:r>
          </a:p>
          <a:p>
            <a:pPr algn="l"/>
            <a:r>
              <a:rPr lang="en-US" dirty="0"/>
              <a:t>CFDE00</a:t>
            </a:r>
          </a:p>
        </p:txBody>
      </p:sp>
      <p:sp>
        <p:nvSpPr>
          <p:cNvPr id="13" name="Rectangle 12"/>
          <p:cNvSpPr/>
          <p:nvPr userDrawn="1"/>
        </p:nvSpPr>
        <p:spPr>
          <a:xfrm>
            <a:off x="5440899" y="1090857"/>
            <a:ext cx="986589" cy="1363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0</a:t>
            </a:r>
          </a:p>
          <a:p>
            <a:pPr algn="l"/>
            <a:r>
              <a:rPr lang="en-US" baseline="0" dirty="0"/>
              <a:t>G- 124</a:t>
            </a:r>
          </a:p>
          <a:p>
            <a:pPr algn="l"/>
            <a:r>
              <a:rPr lang="en-US" baseline="0" dirty="0"/>
              <a:t>B- 186</a:t>
            </a:r>
          </a:p>
          <a:p>
            <a:pPr algn="l"/>
            <a:r>
              <a:rPr lang="is-IS" dirty="0"/>
              <a:t>007CBA</a:t>
            </a:r>
            <a:endParaRPr lang="en-US" dirty="0"/>
          </a:p>
        </p:txBody>
      </p:sp>
      <p:sp>
        <p:nvSpPr>
          <p:cNvPr id="14" name="Rectangle 13"/>
          <p:cNvSpPr/>
          <p:nvPr userDrawn="1"/>
        </p:nvSpPr>
        <p:spPr>
          <a:xfrm>
            <a:off x="4174652" y="1090857"/>
            <a:ext cx="986589" cy="13635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0</a:t>
            </a:r>
          </a:p>
          <a:p>
            <a:pPr algn="l"/>
            <a:r>
              <a:rPr lang="en-US" baseline="0" dirty="0"/>
              <a:t>G- 173</a:t>
            </a:r>
          </a:p>
          <a:p>
            <a:pPr algn="l"/>
            <a:r>
              <a:rPr lang="en-US" baseline="0" dirty="0"/>
              <a:t>B- 238</a:t>
            </a:r>
          </a:p>
          <a:p>
            <a:pPr algn="l"/>
            <a:r>
              <a:rPr lang="en-US" dirty="0"/>
              <a:t>00ADEE</a:t>
            </a:r>
          </a:p>
        </p:txBody>
      </p:sp>
      <p:sp>
        <p:nvSpPr>
          <p:cNvPr id="15" name="Rectangle 14"/>
          <p:cNvSpPr/>
          <p:nvPr userDrawn="1"/>
        </p:nvSpPr>
        <p:spPr>
          <a:xfrm>
            <a:off x="2917505" y="1090858"/>
            <a:ext cx="986589" cy="1363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0</a:t>
            </a:r>
          </a:p>
          <a:p>
            <a:pPr algn="l"/>
            <a:r>
              <a:rPr lang="en-US" baseline="0" dirty="0"/>
              <a:t>G- 72</a:t>
            </a:r>
          </a:p>
          <a:p>
            <a:pPr algn="l"/>
            <a:r>
              <a:rPr lang="en-US" baseline="0" dirty="0"/>
              <a:t>B- 105</a:t>
            </a:r>
          </a:p>
          <a:p>
            <a:pPr algn="l"/>
            <a:r>
              <a:rPr lang="is-IS" dirty="0"/>
              <a:t>004869</a:t>
            </a:r>
            <a:endParaRPr lang="en-US" dirty="0"/>
          </a:p>
        </p:txBody>
      </p:sp>
      <p:sp>
        <p:nvSpPr>
          <p:cNvPr id="16" name="Rectangle 15"/>
          <p:cNvSpPr/>
          <p:nvPr userDrawn="1"/>
        </p:nvSpPr>
        <p:spPr>
          <a:xfrm>
            <a:off x="1651258" y="1090858"/>
            <a:ext cx="986589" cy="1363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90</a:t>
            </a:r>
          </a:p>
          <a:p>
            <a:pPr algn="l"/>
            <a:r>
              <a:rPr lang="en-US" baseline="0" dirty="0"/>
              <a:t>G- 60</a:t>
            </a:r>
          </a:p>
          <a:p>
            <a:pPr algn="l"/>
            <a:r>
              <a:rPr lang="en-US" baseline="0" dirty="0"/>
              <a:t>B- 0</a:t>
            </a:r>
          </a:p>
          <a:p>
            <a:pPr algn="l"/>
            <a:r>
              <a:rPr lang="en-US" dirty="0"/>
              <a:t>5A3C3D</a:t>
            </a:r>
          </a:p>
        </p:txBody>
      </p:sp>
      <p:sp>
        <p:nvSpPr>
          <p:cNvPr id="17" name="Rectangle 16"/>
          <p:cNvSpPr/>
          <p:nvPr userDrawn="1"/>
        </p:nvSpPr>
        <p:spPr>
          <a:xfrm>
            <a:off x="385010" y="2703091"/>
            <a:ext cx="986589" cy="13635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230</a:t>
            </a:r>
          </a:p>
          <a:p>
            <a:pPr algn="l"/>
            <a:r>
              <a:rPr lang="en-US" baseline="0" dirty="0"/>
              <a:t>G- 60</a:t>
            </a:r>
          </a:p>
          <a:p>
            <a:pPr algn="l"/>
            <a:r>
              <a:rPr lang="en-US" baseline="0" dirty="0"/>
              <a:t>B- 47 </a:t>
            </a:r>
            <a:r>
              <a:rPr lang="is-IS" baseline="0" dirty="0"/>
              <a:t>E63C2F</a:t>
            </a:r>
            <a:endParaRPr lang="en-US" baseline="0" dirty="0"/>
          </a:p>
        </p:txBody>
      </p:sp>
      <p:sp>
        <p:nvSpPr>
          <p:cNvPr id="18" name="Rectangle 17"/>
          <p:cNvSpPr/>
          <p:nvPr userDrawn="1"/>
        </p:nvSpPr>
        <p:spPr>
          <a:xfrm>
            <a:off x="7930051" y="1090856"/>
            <a:ext cx="986589" cy="13635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0</a:t>
            </a:r>
          </a:p>
          <a:p>
            <a:pPr algn="l"/>
            <a:r>
              <a:rPr lang="en-US" baseline="0" dirty="0"/>
              <a:t>G- 116</a:t>
            </a:r>
          </a:p>
          <a:p>
            <a:pPr algn="l"/>
            <a:r>
              <a:rPr lang="en-US" baseline="0" dirty="0"/>
              <a:t>B- 129</a:t>
            </a:r>
          </a:p>
          <a:p>
            <a:pPr algn="l"/>
            <a:r>
              <a:rPr lang="is-IS" baseline="0" dirty="0"/>
              <a:t>007481</a:t>
            </a:r>
            <a:endParaRPr lang="en-US" baseline="0" dirty="0"/>
          </a:p>
        </p:txBody>
      </p:sp>
      <p:sp>
        <p:nvSpPr>
          <p:cNvPr id="19" name="Rectangle 18"/>
          <p:cNvSpPr/>
          <p:nvPr userDrawn="1"/>
        </p:nvSpPr>
        <p:spPr>
          <a:xfrm>
            <a:off x="6693496" y="1090857"/>
            <a:ext cx="986589" cy="1363579"/>
          </a:xfrm>
          <a:prstGeom prst="rect">
            <a:avLst/>
          </a:prstGeom>
          <a:solidFill>
            <a:srgbClr val="00C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0</a:t>
            </a:r>
          </a:p>
          <a:p>
            <a:pPr algn="l"/>
            <a:r>
              <a:rPr lang="en-US" baseline="0" dirty="0"/>
              <a:t>G- 196</a:t>
            </a:r>
          </a:p>
          <a:p>
            <a:pPr algn="l"/>
            <a:r>
              <a:rPr lang="en-US" baseline="0" dirty="0"/>
              <a:t>B- 179</a:t>
            </a:r>
          </a:p>
          <a:p>
            <a:pPr algn="l"/>
            <a:r>
              <a:rPr lang="is-IS" dirty="0"/>
              <a:t>00C4B3</a:t>
            </a:r>
            <a:endParaRPr lang="en-US" dirty="0"/>
          </a:p>
        </p:txBody>
      </p:sp>
      <p:pic>
        <p:nvPicPr>
          <p:cNvPr id="20" name="Picture 19"/>
          <p:cNvPicPr>
            <a:picLocks noChangeAspect="1"/>
          </p:cNvPicPr>
          <p:nvPr userDrawn="1"/>
        </p:nvPicPr>
        <p:blipFill>
          <a:blip r:embed="rId3"/>
          <a:stretch>
            <a:fillRect/>
          </a:stretch>
        </p:blipFill>
        <p:spPr>
          <a:xfrm>
            <a:off x="6496793" y="2995078"/>
            <a:ext cx="1874438" cy="694605"/>
          </a:xfrm>
          <a:prstGeom prst="rect">
            <a:avLst/>
          </a:prstGeom>
        </p:spPr>
      </p:pic>
      <p:sp>
        <p:nvSpPr>
          <p:cNvPr id="21" name="Title 1"/>
          <p:cNvSpPr>
            <a:spLocks noGrp="1"/>
          </p:cNvSpPr>
          <p:nvPr>
            <p:ph type="title" hasCustomPrompt="1"/>
          </p:nvPr>
        </p:nvSpPr>
        <p:spPr>
          <a:xfrm>
            <a:off x="644876" y="272041"/>
            <a:ext cx="7854248" cy="608620"/>
          </a:xfrm>
        </p:spPr>
        <p:txBody>
          <a:bodyPr/>
          <a:lstStyle>
            <a:lvl1pPr>
              <a:defRPr>
                <a:solidFill>
                  <a:srgbClr val="E63C2F"/>
                </a:solidFill>
              </a:defRPr>
            </a:lvl1pPr>
          </a:lstStyle>
          <a:p>
            <a:r>
              <a:rPr lang="en-US" dirty="0"/>
              <a:t>Color and logo usage</a:t>
            </a:r>
          </a:p>
        </p:txBody>
      </p:sp>
      <p:sp>
        <p:nvSpPr>
          <p:cNvPr id="22" name="Rectangle 21"/>
          <p:cNvSpPr/>
          <p:nvPr userDrawn="1"/>
        </p:nvSpPr>
        <p:spPr>
          <a:xfrm>
            <a:off x="1643236" y="2703091"/>
            <a:ext cx="986589" cy="1363579"/>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R-</a:t>
            </a:r>
            <a:r>
              <a:rPr lang="en-US" baseline="0" dirty="0"/>
              <a:t> 83</a:t>
            </a:r>
          </a:p>
          <a:p>
            <a:pPr algn="l"/>
            <a:r>
              <a:rPr lang="en-US" baseline="0" dirty="0"/>
              <a:t>G- 88</a:t>
            </a:r>
          </a:p>
          <a:p>
            <a:pPr marL="0" marR="0" indent="0" algn="l" defTabSz="892894" rtl="0" eaLnBrk="1" fontAlgn="auto" latinLnBrk="0" hangingPunct="1">
              <a:lnSpc>
                <a:spcPct val="100000"/>
              </a:lnSpc>
              <a:spcBef>
                <a:spcPts val="0"/>
              </a:spcBef>
              <a:spcAft>
                <a:spcPts val="0"/>
              </a:spcAft>
              <a:buClrTx/>
              <a:buSzTx/>
              <a:buFontTx/>
              <a:buNone/>
              <a:tabLst/>
              <a:defRPr/>
            </a:pPr>
            <a:r>
              <a:rPr lang="en-US" baseline="0" dirty="0"/>
              <a:t>B- 95 </a:t>
            </a:r>
            <a:r>
              <a:rPr lang="en-US" dirty="0"/>
              <a:t>53585F</a:t>
            </a:r>
          </a:p>
        </p:txBody>
      </p:sp>
    </p:spTree>
    <p:extLst>
      <p:ext uri="{BB962C8B-B14F-4D97-AF65-F5344CB8AC3E}">
        <p14:creationId xmlns:p14="http://schemas.microsoft.com/office/powerpoint/2010/main" val="274840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143" y="1302338"/>
            <a:ext cx="4152405" cy="295766"/>
          </a:xfrm>
        </p:spPr>
        <p:txBody>
          <a:bodyPr anchor="t" anchorCtr="0"/>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8143" y="1642147"/>
            <a:ext cx="4152405" cy="2824991"/>
          </a:xfrm>
        </p:spPr>
        <p:txBody>
          <a:bodyPr/>
          <a:lstStyle>
            <a:lvl1pPr>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53415" y="1302338"/>
            <a:ext cx="4154036" cy="295766"/>
          </a:xfrm>
        </p:spPr>
        <p:txBody>
          <a:bodyPr anchor="t" anchorCtr="0"/>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3415" y="1642147"/>
            <a:ext cx="4154036" cy="2824991"/>
          </a:xfrm>
        </p:spPr>
        <p:txBody>
          <a:bodyPr/>
          <a:lstStyle>
            <a:lvl1pPr>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p:cNvSpPr>
            <a:spLocks noGrp="1"/>
          </p:cNvSpPr>
          <p:nvPr>
            <p:ph type="title"/>
          </p:nvPr>
        </p:nvSpPr>
        <p:spPr>
          <a:xfrm>
            <a:off x="342900" y="210742"/>
            <a:ext cx="8459788" cy="748903"/>
          </a:xfrm>
        </p:spPr>
        <p:txBody>
          <a:bodyPr/>
          <a:lstStyle/>
          <a:p>
            <a:r>
              <a:rPr lang="en-US"/>
              <a:t>Click to edit Master title style</a:t>
            </a:r>
            <a:endParaRPr lang="en-GB" dirty="0"/>
          </a:p>
        </p:txBody>
      </p:sp>
    </p:spTree>
    <p:extLst>
      <p:ext uri="{BB962C8B-B14F-4D97-AF65-F5344CB8AC3E}">
        <p14:creationId xmlns:p14="http://schemas.microsoft.com/office/powerpoint/2010/main" val="4107981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 Only">
    <p:spTree>
      <p:nvGrpSpPr>
        <p:cNvPr id="1" name=""/>
        <p:cNvGrpSpPr/>
        <p:nvPr/>
      </p:nvGrpSpPr>
      <p:grpSpPr>
        <a:xfrm>
          <a:off x="0" y="0"/>
          <a:ext cx="0" cy="0"/>
          <a:chOff x="0" y="0"/>
          <a:chExt cx="0" cy="0"/>
        </a:xfrm>
      </p:grpSpPr>
      <p:sp>
        <p:nvSpPr>
          <p:cNvPr id="2" name="Title 1"/>
          <p:cNvSpPr>
            <a:spLocks noGrp="1"/>
          </p:cNvSpPr>
          <p:nvPr>
            <p:ph type="title"/>
          </p:nvPr>
        </p:nvSpPr>
        <p:spPr>
          <a:xfrm>
            <a:off x="644876" y="272042"/>
            <a:ext cx="7854249" cy="608620"/>
          </a:xfrm>
        </p:spPr>
        <p:txBody>
          <a:bodyPr/>
          <a:lstStyle/>
          <a:p>
            <a:r>
              <a:rPr lang="en-US" dirty="0"/>
              <a:t>Click to edit Master title style</a:t>
            </a:r>
          </a:p>
        </p:txBody>
      </p:sp>
      <p:sp>
        <p:nvSpPr>
          <p:cNvPr id="8" name="Text Placeholder 1"/>
          <p:cNvSpPr>
            <a:spLocks noGrp="1"/>
          </p:cNvSpPr>
          <p:nvPr>
            <p:ph idx="1"/>
          </p:nvPr>
        </p:nvSpPr>
        <p:spPr>
          <a:xfrm>
            <a:off x="644876" y="1046227"/>
            <a:ext cx="7854249"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
        <p:nvSpPr>
          <p:cNvPr id="7" name="Slide Number Placeholder 10"/>
          <p:cNvSpPr txBox="1">
            <a:spLocks/>
          </p:cNvSpPr>
          <p:nvPr userDrawn="1"/>
        </p:nvSpPr>
        <p:spPr>
          <a:xfrm>
            <a:off x="8330005" y="4806158"/>
            <a:ext cx="750336" cy="274637"/>
          </a:xfrm>
          <a:prstGeom prst="rect">
            <a:avLst/>
          </a:prstGeom>
        </p:spPr>
        <p:txBody>
          <a:bodyPr vert="horz" lIns="91440" tIns="45720" rIns="91440" bIns="45720" rtlCol="0" anchor="ct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000" dirty="0">
                <a:solidFill>
                  <a:srgbClr val="00ADEE"/>
                </a:solidFill>
                <a:latin typeface="Trebuchet MS"/>
                <a:cs typeface="Trebuchet MS"/>
              </a:rPr>
              <a:t> </a:t>
            </a:r>
            <a:fld id="{110FD68B-4EE4-9D43-89F2-B87D6C9CEE3A}" type="slidenum">
              <a:rPr lang="en-US" sz="1000" smtClean="0">
                <a:solidFill>
                  <a:srgbClr val="00ADEE"/>
                </a:solidFill>
                <a:latin typeface="Trebuchet MS"/>
                <a:cs typeface="Trebuchet MS"/>
              </a:rPr>
              <a:pPr algn="ctr"/>
              <a:t>‹#›</a:t>
            </a:fld>
            <a:endParaRPr lang="en-US" sz="1000" dirty="0">
              <a:solidFill>
                <a:srgbClr val="00ADEE"/>
              </a:solidFill>
              <a:latin typeface="Trebuchet MS"/>
              <a:cs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8" y="4752882"/>
            <a:ext cx="1116153" cy="257269"/>
          </a:xfrm>
          <a:prstGeom prst="rect">
            <a:avLst/>
          </a:prstGeom>
        </p:spPr>
      </p:pic>
      <p:sp>
        <p:nvSpPr>
          <p:cNvPr id="6" name="Content Placeholder 3"/>
          <p:cNvSpPr>
            <a:spLocks noGrp="1"/>
          </p:cNvSpPr>
          <p:nvPr>
            <p:ph sz="quarter" idx="12" hasCustomPrompt="1"/>
          </p:nvPr>
        </p:nvSpPr>
        <p:spPr>
          <a:xfrm>
            <a:off x="1770495" y="4760480"/>
            <a:ext cx="1734706" cy="249671"/>
          </a:xfrm>
        </p:spPr>
        <p:txBody>
          <a:bodyPr anchor="ctr"/>
          <a:lstStyle>
            <a:lvl1pPr marL="0" indent="0" algn="ctr">
              <a:buNone/>
              <a:defRPr sz="1100" b="1" baseline="0">
                <a:solidFill>
                  <a:srgbClr val="00AEEF"/>
                </a:solidFill>
              </a:defRPr>
            </a:lvl1pPr>
          </a:lstStyle>
          <a:p>
            <a:pPr lvl="0"/>
            <a:r>
              <a:rPr lang="en-US" dirty="0"/>
              <a:t>CLIENT LOGO</a:t>
            </a:r>
          </a:p>
        </p:txBody>
      </p:sp>
    </p:spTree>
    <p:extLst>
      <p:ext uri="{BB962C8B-B14F-4D97-AF65-F5344CB8AC3E}">
        <p14:creationId xmlns:p14="http://schemas.microsoft.com/office/powerpoint/2010/main" val="35910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3" name="Picture 12" descr="4_Background.jpg"/>
          <p:cNvPicPr>
            <a:picLocks noChangeAspect="1"/>
          </p:cNvPicPr>
          <p:nvPr userDrawn="1"/>
        </p:nvPicPr>
        <p:blipFill rotWithShape="1">
          <a:blip r:embed="rId2" cstate="email">
            <a:extLst>
              <a:ext uri="{28A0092B-C50C-407E-A947-70E740481C1C}">
                <a14:useLocalDpi xmlns:a14="http://schemas.microsoft.com/office/drawing/2010/main"/>
              </a:ext>
            </a:extLst>
          </a:blip>
          <a:srcRect r="2108"/>
          <a:stretch/>
        </p:blipFill>
        <p:spPr>
          <a:xfrm>
            <a:off x="0" y="1"/>
            <a:ext cx="9144000" cy="5143500"/>
          </a:xfrm>
          <a:prstGeom prst="rect">
            <a:avLst/>
          </a:prstGeom>
        </p:spPr>
      </p:pic>
      <p:sp>
        <p:nvSpPr>
          <p:cNvPr id="33" name="TextBox 32"/>
          <p:cNvSpPr txBox="1"/>
          <p:nvPr userDrawn="1"/>
        </p:nvSpPr>
        <p:spPr>
          <a:xfrm>
            <a:off x="1965973" y="-558412"/>
            <a:ext cx="184666" cy="35394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673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reak Slide">
    <p:spTree>
      <p:nvGrpSpPr>
        <p:cNvPr id="1" name=""/>
        <p:cNvGrpSpPr/>
        <p:nvPr/>
      </p:nvGrpSpPr>
      <p:grpSpPr>
        <a:xfrm>
          <a:off x="0" y="0"/>
          <a:ext cx="0" cy="0"/>
          <a:chOff x="0" y="0"/>
          <a:chExt cx="0" cy="0"/>
        </a:xfrm>
      </p:grpSpPr>
      <p:sp>
        <p:nvSpPr>
          <p:cNvPr id="3" name="Rectangle 2"/>
          <p:cNvSpPr/>
          <p:nvPr userDrawn="1"/>
        </p:nvSpPr>
        <p:spPr>
          <a:xfrm>
            <a:off x="0" y="1740636"/>
            <a:ext cx="9144000" cy="3402864"/>
          </a:xfrm>
          <a:prstGeom prst="rect">
            <a:avLst/>
          </a:prstGeom>
          <a:solidFill>
            <a:schemeClr val="accent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A3C3D"/>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955" y="370198"/>
            <a:ext cx="1600200" cy="592982"/>
          </a:xfrm>
          <a:prstGeom prst="rect">
            <a:avLst/>
          </a:prstGeom>
        </p:spPr>
      </p:pic>
      <p:sp>
        <p:nvSpPr>
          <p:cNvPr id="15" name="Text Placeholder 8"/>
          <p:cNvSpPr>
            <a:spLocks noGrp="1"/>
          </p:cNvSpPr>
          <p:nvPr>
            <p:ph type="body" sz="quarter" idx="17" hasCustomPrompt="1"/>
          </p:nvPr>
        </p:nvSpPr>
        <p:spPr>
          <a:xfrm>
            <a:off x="4628440" y="3333750"/>
            <a:ext cx="3302710" cy="911225"/>
          </a:xfrm>
          <a:prstGeom prst="rect">
            <a:avLst/>
          </a:prstGeom>
        </p:spPr>
        <p:txBody>
          <a:bodyPr anchor="t">
            <a:noAutofit/>
          </a:bodyPr>
          <a:lstStyle>
            <a:lvl1pPr marL="0" indent="0" algn="r">
              <a:lnSpc>
                <a:spcPct val="100000"/>
              </a:lnSpc>
              <a:buNone/>
              <a:defRPr sz="1400" b="0" i="0">
                <a:solidFill>
                  <a:schemeClr val="bg1"/>
                </a:solidFill>
                <a:effectLst/>
                <a:latin typeface="+mj-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1042737" y="2250259"/>
            <a:ext cx="6888414" cy="702491"/>
          </a:xfrm>
        </p:spPr>
        <p:txBody>
          <a:bodyPr anchor="b">
            <a:noAutofit/>
          </a:bodyPr>
          <a:lstStyle>
            <a:lvl1pPr algn="r">
              <a:defRPr sz="2800" b="1" i="0">
                <a:solidFill>
                  <a:schemeClr val="bg1"/>
                </a:solidFill>
                <a:effectLst/>
                <a:latin typeface="+mj-lt"/>
                <a:cs typeface="Trebuchet MS"/>
              </a:defRPr>
            </a:lvl1pPr>
          </a:lstStyle>
          <a:p>
            <a:r>
              <a:rPr lang="en-US" dirty="0"/>
              <a:t>SECTIONAL SLIDE</a:t>
            </a:r>
          </a:p>
        </p:txBody>
      </p:sp>
      <p:sp>
        <p:nvSpPr>
          <p:cNvPr id="18" name="Text Placeholder 5"/>
          <p:cNvSpPr>
            <a:spLocks noGrp="1"/>
          </p:cNvSpPr>
          <p:nvPr>
            <p:ph type="body" sz="quarter" idx="19" hasCustomPrompt="1"/>
          </p:nvPr>
        </p:nvSpPr>
        <p:spPr>
          <a:xfrm>
            <a:off x="6428176" y="4397375"/>
            <a:ext cx="1502974" cy="307975"/>
          </a:xfrm>
        </p:spPr>
        <p:txBody>
          <a:bodyPr anchor="t"/>
          <a:lstStyle>
            <a:lvl1pPr marL="0" indent="0" algn="r">
              <a:buNone/>
              <a:defRPr sz="1000" b="0" i="0">
                <a:solidFill>
                  <a:schemeClr val="bg1">
                    <a:lumMod val="85000"/>
                  </a:schemeClr>
                </a:solidFill>
                <a:latin typeface="+mj-lt"/>
                <a:cs typeface="Tahoma"/>
              </a:defRPr>
            </a:lvl1pPr>
          </a:lstStyle>
          <a:p>
            <a:pPr lvl="0"/>
            <a:r>
              <a:rPr lang="en-US" dirty="0"/>
              <a:t>Updated:</a:t>
            </a:r>
          </a:p>
        </p:txBody>
      </p:sp>
      <p:cxnSp>
        <p:nvCxnSpPr>
          <p:cNvPr id="20" name="Straight Connector 19"/>
          <p:cNvCxnSpPr/>
          <p:nvPr userDrawn="1"/>
        </p:nvCxnSpPr>
        <p:spPr>
          <a:xfrm flipH="1">
            <a:off x="5791200" y="3139303"/>
            <a:ext cx="2038346"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9" name="Picture 8" descr="White_UST-Global-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7955" y="376054"/>
            <a:ext cx="1689445" cy="595496"/>
          </a:xfrm>
          <a:prstGeom prst="rect">
            <a:avLst/>
          </a:prstGeom>
        </p:spPr>
      </p:pic>
      <p:pic>
        <p:nvPicPr>
          <p:cNvPr id="4" name="Picture 3" descr="2_Sectional"/>
          <p:cNvPicPr>
            <a:picLocks noChangeAspect="1"/>
          </p:cNvPicPr>
          <p:nvPr userDrawn="1"/>
        </p:nvPicPr>
        <p:blipFill rotWithShape="1">
          <a:blip r:embed="rId4" cstate="email">
            <a:extLst>
              <a:ext uri="{28A0092B-C50C-407E-A947-70E740481C1C}">
                <a14:useLocalDpi xmlns:a14="http://schemas.microsoft.com/office/drawing/2010/main"/>
              </a:ext>
            </a:extLst>
          </a:blip>
          <a:srcRect t="8176" r="994"/>
          <a:stretch/>
        </p:blipFill>
        <p:spPr>
          <a:xfrm>
            <a:off x="0" y="0"/>
            <a:ext cx="9144000" cy="2119085"/>
          </a:xfrm>
          <a:prstGeom prst="rect">
            <a:avLst/>
          </a:prstGeom>
        </p:spPr>
      </p:pic>
    </p:spTree>
    <p:extLst>
      <p:ext uri="{BB962C8B-B14F-4D97-AF65-F5344CB8AC3E}">
        <p14:creationId xmlns:p14="http://schemas.microsoft.com/office/powerpoint/2010/main" val="195283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Welcome">
    <p:spTree>
      <p:nvGrpSpPr>
        <p:cNvPr id="1" name=""/>
        <p:cNvGrpSpPr/>
        <p:nvPr/>
      </p:nvGrpSpPr>
      <p:grpSpPr>
        <a:xfrm>
          <a:off x="0" y="0"/>
          <a:ext cx="0" cy="0"/>
          <a:chOff x="0" y="0"/>
          <a:chExt cx="0" cy="0"/>
        </a:xfrm>
      </p:grpSpPr>
      <p:pic>
        <p:nvPicPr>
          <p:cNvPr id="2" name="Picture 1" descr="2_Welcome.jpg"/>
          <p:cNvPicPr>
            <a:picLocks noChangeAspect="1"/>
          </p:cNvPicPr>
          <p:nvPr userDrawn="1"/>
        </p:nvPicPr>
        <p:blipFill rotWithShape="1">
          <a:blip r:embed="rId2" cstate="email">
            <a:extLst>
              <a:ext uri="{28A0092B-C50C-407E-A947-70E740481C1C}">
                <a14:useLocalDpi xmlns:a14="http://schemas.microsoft.com/office/drawing/2010/main"/>
              </a:ext>
            </a:extLst>
          </a:blip>
          <a:srcRect l="1111" t="2309" r="1111"/>
          <a:stretch/>
        </p:blipFill>
        <p:spPr>
          <a:xfrm>
            <a:off x="0" y="0"/>
            <a:ext cx="9144000" cy="5143499"/>
          </a:xfrm>
          <a:prstGeom prst="rect">
            <a:avLst/>
          </a:prstGeom>
        </p:spPr>
      </p:pic>
      <p:sp>
        <p:nvSpPr>
          <p:cNvPr id="7" name="Rectangle 51"/>
          <p:cNvSpPr>
            <a:spLocks noChangeArrowheads="1"/>
          </p:cNvSpPr>
          <p:nvPr userDrawn="1"/>
        </p:nvSpPr>
        <p:spPr bwMode="auto">
          <a:xfrm>
            <a:off x="1606550" y="2110085"/>
            <a:ext cx="5930900" cy="923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6000" b="1" spc="600" baseline="0" dirty="0">
                <a:solidFill>
                  <a:schemeClr val="accent2">
                    <a:lumMod val="75000"/>
                  </a:schemeClr>
                </a:solidFill>
                <a:latin typeface="Trebuchet MS"/>
                <a:cs typeface="Trebuchet MS"/>
              </a:rPr>
              <a:t>WELCOME </a:t>
            </a:r>
          </a:p>
        </p:txBody>
      </p:sp>
      <p:pic>
        <p:nvPicPr>
          <p:cNvPr id="5" name="Picture 4"/>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348408" y="345260"/>
            <a:ext cx="1600200" cy="5929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eet The Team">
    <p:spTree>
      <p:nvGrpSpPr>
        <p:cNvPr id="1" name=""/>
        <p:cNvGrpSpPr/>
        <p:nvPr/>
      </p:nvGrpSpPr>
      <p:grpSpPr>
        <a:xfrm>
          <a:off x="0" y="0"/>
          <a:ext cx="0" cy="0"/>
          <a:chOff x="0" y="0"/>
          <a:chExt cx="0" cy="0"/>
        </a:xfrm>
      </p:grpSpPr>
      <p:pic>
        <p:nvPicPr>
          <p:cNvPr id="2" name="Picture 1" descr="1_Meet-the-Team.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7" name="Rectangle 51"/>
          <p:cNvSpPr>
            <a:spLocks noChangeArrowheads="1"/>
          </p:cNvSpPr>
          <p:nvPr userDrawn="1"/>
        </p:nvSpPr>
        <p:spPr bwMode="auto">
          <a:xfrm>
            <a:off x="1314748" y="2263974"/>
            <a:ext cx="6514504"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4000" b="1" spc="600" baseline="0" dirty="0">
                <a:solidFill>
                  <a:schemeClr val="accent4"/>
                </a:solidFill>
                <a:latin typeface="Trebuchet MS"/>
                <a:cs typeface="Trebuchet MS"/>
              </a:rPr>
              <a:t>MEET THE TEAM</a:t>
            </a:r>
          </a:p>
        </p:txBody>
      </p:sp>
      <p:pic>
        <p:nvPicPr>
          <p:cNvPr id="5" name="Picture 4"/>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348408" y="345260"/>
            <a:ext cx="1600200" cy="592982"/>
          </a:xfrm>
          <a:prstGeom prst="rect">
            <a:avLst/>
          </a:prstGeom>
        </p:spPr>
      </p:pic>
    </p:spTree>
    <p:extLst>
      <p:ext uri="{BB962C8B-B14F-4D97-AF65-F5344CB8AC3E}">
        <p14:creationId xmlns:p14="http://schemas.microsoft.com/office/powerpoint/2010/main" val="185100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876" y="272041"/>
            <a:ext cx="7854249" cy="456505"/>
          </a:xfrm>
        </p:spPr>
        <p:txBody>
          <a:bodyPr/>
          <a:lstStyle>
            <a:lvl1pPr>
              <a:defRPr baseline="0">
                <a:latin typeface="+mj-lt"/>
              </a:defRPr>
            </a:lvl1pPr>
          </a:lstStyle>
          <a:p>
            <a:r>
              <a:rPr lang="en-US" sz="2000" b="1" i="0" u="none" strike="noStrike" cap="none" dirty="0">
                <a:solidFill>
                  <a:srgbClr val="E63C2F"/>
                </a:solidFill>
                <a:latin typeface="+mj-lt"/>
                <a:ea typeface="Trebuchet MS"/>
                <a:cs typeface="Trebuchet MS"/>
                <a:sym typeface="Trebuchet MS"/>
              </a:rPr>
              <a:t>Name | </a:t>
            </a:r>
            <a:r>
              <a:rPr lang="en-US" sz="2000" b="0" i="1" u="none" strike="noStrike" cap="none" dirty="0">
                <a:solidFill>
                  <a:srgbClr val="E63C2F"/>
                </a:solidFill>
                <a:latin typeface="+mj-lt"/>
                <a:ea typeface="Trebuchet MS"/>
                <a:cs typeface="Trebuchet MS"/>
                <a:sym typeface="Trebuchet MS"/>
              </a:rPr>
              <a:t> Job title </a:t>
            </a:r>
            <a:endParaRPr lang="en-US" dirty="0"/>
          </a:p>
        </p:txBody>
      </p:sp>
      <p:sp>
        <p:nvSpPr>
          <p:cNvPr id="8" name="Text Placeholder 1"/>
          <p:cNvSpPr>
            <a:spLocks noGrp="1"/>
          </p:cNvSpPr>
          <p:nvPr>
            <p:ph idx="1"/>
          </p:nvPr>
        </p:nvSpPr>
        <p:spPr>
          <a:xfrm>
            <a:off x="2477404" y="880662"/>
            <a:ext cx="6021722" cy="3559640"/>
          </a:xfrm>
          <a:prstGeom prst="rect">
            <a:avLst/>
          </a:prstGeom>
        </p:spPr>
        <p:txBody>
          <a:bodyPr vert="horz" lIns="91440" tIns="45720" rIns="91440" bIns="45720" rtlCol="0">
            <a:noAutofit/>
          </a:bodyPr>
          <a:lstStyle>
            <a:lvl1pPr>
              <a:defRPr sz="1200">
                <a:latin typeface="+mj-lt"/>
              </a:defRPr>
            </a:lvl1pPr>
            <a:lvl2pPr>
              <a:defRPr sz="1200">
                <a:latin typeface="+mj-lt"/>
              </a:defRPr>
            </a:lvl2pPr>
            <a:lvl3pPr>
              <a:defRPr sz="1200">
                <a:latin typeface="+mj-lt"/>
              </a:defRPr>
            </a:lvl3pPr>
            <a:lvl4pPr>
              <a:defRPr sz="1200">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0"/>
          <p:cNvSpPr txBox="1">
            <a:spLocks/>
          </p:cNvSpPr>
          <p:nvPr userDrawn="1"/>
        </p:nvSpPr>
        <p:spPr>
          <a:xfrm>
            <a:off x="8330005" y="4806157"/>
            <a:ext cx="750336" cy="274637"/>
          </a:xfrm>
          <a:prstGeom prst="rect">
            <a:avLst/>
          </a:prstGeom>
        </p:spPr>
        <p:txBody>
          <a:bodyPr vert="horz" lIns="91440" tIns="45720" rIns="91440" bIns="45720" rtlCol="0" anchor="ct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dirty="0">
                <a:solidFill>
                  <a:schemeClr val="accent2"/>
                </a:solidFill>
                <a:latin typeface="Trebuchet MS"/>
                <a:cs typeface="Trebuchet MS"/>
              </a:rPr>
              <a:t> </a:t>
            </a:r>
            <a:fld id="{110FD68B-4EE4-9D43-89F2-B87D6C9CEE3A}" type="slidenum">
              <a:rPr lang="en-US" smtClean="0">
                <a:solidFill>
                  <a:schemeClr val="accent2"/>
                </a:solidFill>
                <a:latin typeface="Trebuchet MS"/>
                <a:cs typeface="Trebuchet MS"/>
              </a:rPr>
              <a:pPr algn="ctr"/>
              <a:t>‹#›</a:t>
            </a:fld>
            <a:endParaRPr lang="en-US" dirty="0">
              <a:solidFill>
                <a:schemeClr val="accent2"/>
              </a:solidFill>
              <a:latin typeface="Trebuchet MS"/>
              <a:cs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
        <p:nvSpPr>
          <p:cNvPr id="6" name="Content Placeholder 3"/>
          <p:cNvSpPr>
            <a:spLocks noGrp="1"/>
          </p:cNvSpPr>
          <p:nvPr>
            <p:ph sz="quarter" idx="12" hasCustomPrompt="1"/>
          </p:nvPr>
        </p:nvSpPr>
        <p:spPr>
          <a:xfrm>
            <a:off x="1770494" y="4760479"/>
            <a:ext cx="1734706" cy="249671"/>
          </a:xfrm>
        </p:spPr>
        <p:txBody>
          <a:bodyPr anchor="ctr"/>
          <a:lstStyle>
            <a:lvl1pPr marL="0" indent="0" algn="ctr">
              <a:buNone/>
              <a:defRPr sz="1100" b="1" baseline="0">
                <a:solidFill>
                  <a:srgbClr val="00AEEF"/>
                </a:solidFill>
                <a:latin typeface="+mj-lt"/>
              </a:defRPr>
            </a:lvl1pPr>
          </a:lstStyle>
          <a:p>
            <a:pPr lvl="0"/>
            <a:r>
              <a:rPr lang="en-US" dirty="0"/>
              <a:t>CLIENT LOGO</a:t>
            </a:r>
          </a:p>
        </p:txBody>
      </p:sp>
      <p:sp>
        <p:nvSpPr>
          <p:cNvPr id="4" name="Picture Placeholder 3"/>
          <p:cNvSpPr>
            <a:spLocks noGrp="1"/>
          </p:cNvSpPr>
          <p:nvPr>
            <p:ph type="pic" sz="quarter" idx="13"/>
          </p:nvPr>
        </p:nvSpPr>
        <p:spPr>
          <a:xfrm>
            <a:off x="620134" y="880661"/>
            <a:ext cx="1673887" cy="1301065"/>
          </a:xfrm>
        </p:spPr>
        <p:txBody>
          <a:bodyPr/>
          <a:lstStyle>
            <a:lvl1pPr>
              <a:defRPr>
                <a:latin typeface="+mj-lt"/>
              </a:defRPr>
            </a:lvl1pPr>
          </a:lstStyle>
          <a:p>
            <a:r>
              <a:rPr lang="en-US"/>
              <a:t>Drag picture to placeholder or click icon to add</a:t>
            </a:r>
            <a:endParaRPr lang="en-US" dirty="0"/>
          </a:p>
        </p:txBody>
      </p:sp>
      <p:pic>
        <p:nvPicPr>
          <p:cNvPr id="10" name="Shape 236" descr="linkedin_circle_color-512.png"/>
          <p:cNvPicPr preferRelativeResize="0"/>
          <p:nvPr userDrawn="1"/>
        </p:nvPicPr>
        <p:blipFill rotWithShape="1">
          <a:blip r:embed="rId3">
            <a:alphaModFix/>
          </a:blip>
          <a:srcRect/>
          <a:stretch/>
        </p:blipFill>
        <p:spPr>
          <a:xfrm>
            <a:off x="1462939" y="2308186"/>
            <a:ext cx="351507" cy="351507"/>
          </a:xfrm>
          <a:prstGeom prst="rect">
            <a:avLst/>
          </a:prstGeom>
          <a:noFill/>
          <a:ln>
            <a:noFill/>
          </a:ln>
        </p:spPr>
      </p:pic>
      <p:pic>
        <p:nvPicPr>
          <p:cNvPr id="11" name="Shape 238"/>
          <p:cNvPicPr preferRelativeResize="0"/>
          <p:nvPr userDrawn="1"/>
        </p:nvPicPr>
        <p:blipFill rotWithShape="1">
          <a:blip r:embed="rId4">
            <a:alphaModFix/>
          </a:blip>
          <a:srcRect/>
          <a:stretch/>
        </p:blipFill>
        <p:spPr>
          <a:xfrm>
            <a:off x="949357" y="2333841"/>
            <a:ext cx="325852" cy="325852"/>
          </a:xfrm>
          <a:prstGeom prst="rect">
            <a:avLst/>
          </a:prstGeom>
          <a:noFill/>
          <a:ln>
            <a:noFill/>
          </a:ln>
        </p:spPr>
      </p:pic>
    </p:spTree>
    <p:extLst>
      <p:ext uri="{BB962C8B-B14F-4D97-AF65-F5344CB8AC3E}">
        <p14:creationId xmlns:p14="http://schemas.microsoft.com/office/powerpoint/2010/main" val="200007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 Only">
    <p:spTree>
      <p:nvGrpSpPr>
        <p:cNvPr id="1" name=""/>
        <p:cNvGrpSpPr/>
        <p:nvPr/>
      </p:nvGrpSpPr>
      <p:grpSpPr>
        <a:xfrm>
          <a:off x="0" y="0"/>
          <a:ext cx="0" cy="0"/>
          <a:chOff x="0" y="0"/>
          <a:chExt cx="0" cy="0"/>
        </a:xfrm>
      </p:grpSpPr>
      <p:sp>
        <p:nvSpPr>
          <p:cNvPr id="2" name="Title 1"/>
          <p:cNvSpPr>
            <a:spLocks noGrp="1"/>
          </p:cNvSpPr>
          <p:nvPr>
            <p:ph type="title"/>
          </p:nvPr>
        </p:nvSpPr>
        <p:spPr>
          <a:xfrm>
            <a:off x="644876" y="272041"/>
            <a:ext cx="7854249" cy="608620"/>
          </a:xfrm>
        </p:spPr>
        <p:txBody>
          <a:bodyPr/>
          <a:lstStyle/>
          <a:p>
            <a:r>
              <a:rPr lang="en-US"/>
              <a:t>Click to edit Master title style</a:t>
            </a:r>
            <a:endParaRPr lang="en-US" dirty="0"/>
          </a:p>
        </p:txBody>
      </p:sp>
      <p:sp>
        <p:nvSpPr>
          <p:cNvPr id="8" name="Text Placeholder 1"/>
          <p:cNvSpPr>
            <a:spLocks noGrp="1"/>
          </p:cNvSpPr>
          <p:nvPr>
            <p:ph idx="1"/>
          </p:nvPr>
        </p:nvSpPr>
        <p:spPr>
          <a:xfrm>
            <a:off x="644876" y="1046226"/>
            <a:ext cx="7854249" cy="3394075"/>
          </a:xfrm>
          <a:prstGeom prst="rect">
            <a:avLst/>
          </a:prstGeom>
        </p:spPr>
        <p:txBody>
          <a:bodyPr vert="horz" lIns="91440" tIns="45720" rIns="91440" bIns="45720" rtlCol="0">
            <a:noAutofit/>
          </a:bodyPr>
          <a:lstStyle>
            <a:lvl1pPr>
              <a:defRPr sz="18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0"/>
          <p:cNvSpPr txBox="1">
            <a:spLocks/>
          </p:cNvSpPr>
          <p:nvPr userDrawn="1"/>
        </p:nvSpPr>
        <p:spPr>
          <a:xfrm>
            <a:off x="8330005" y="4806157"/>
            <a:ext cx="750336" cy="274637"/>
          </a:xfrm>
          <a:prstGeom prst="rect">
            <a:avLst/>
          </a:prstGeom>
        </p:spPr>
        <p:txBody>
          <a:bodyPr vert="horz" lIns="91440" tIns="45720" rIns="91440" bIns="45720" rtlCol="0" anchor="ct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dirty="0">
                <a:solidFill>
                  <a:schemeClr val="accent2"/>
                </a:solidFill>
                <a:latin typeface="Trebuchet MS"/>
                <a:cs typeface="Trebuchet MS"/>
              </a:rPr>
              <a:t> </a:t>
            </a:r>
            <a:fld id="{110FD68B-4EE4-9D43-89F2-B87D6C9CEE3A}" type="slidenum">
              <a:rPr lang="en-US" smtClean="0">
                <a:solidFill>
                  <a:schemeClr val="accent2"/>
                </a:solidFill>
                <a:latin typeface="Trebuchet MS"/>
                <a:cs typeface="Trebuchet MS"/>
              </a:rPr>
              <a:pPr algn="ctr"/>
              <a:t>‹#›</a:t>
            </a:fld>
            <a:endParaRPr lang="en-US" dirty="0">
              <a:solidFill>
                <a:schemeClr val="accent2"/>
              </a:solidFill>
              <a:latin typeface="Trebuchet MS"/>
              <a:cs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
        <p:nvSpPr>
          <p:cNvPr id="6" name="Content Placeholder 3"/>
          <p:cNvSpPr>
            <a:spLocks noGrp="1"/>
          </p:cNvSpPr>
          <p:nvPr>
            <p:ph sz="quarter" idx="12" hasCustomPrompt="1"/>
          </p:nvPr>
        </p:nvSpPr>
        <p:spPr>
          <a:xfrm>
            <a:off x="1770494" y="4760479"/>
            <a:ext cx="1734706" cy="249671"/>
          </a:xfrm>
        </p:spPr>
        <p:txBody>
          <a:bodyPr anchor="ctr"/>
          <a:lstStyle>
            <a:lvl1pPr marL="0" indent="0" algn="ctr">
              <a:buNone/>
              <a:defRPr sz="1100" b="1" baseline="0">
                <a:solidFill>
                  <a:srgbClr val="00AEEF"/>
                </a:solidFill>
              </a:defRPr>
            </a:lvl1pPr>
          </a:lstStyle>
          <a:p>
            <a:pPr lvl="0"/>
            <a:r>
              <a:rPr lang="en-US" dirty="0"/>
              <a:t>CLIENT LOGO</a:t>
            </a:r>
          </a:p>
        </p:txBody>
      </p:sp>
    </p:spTree>
    <p:extLst>
      <p:ext uri="{BB962C8B-B14F-4D97-AF65-F5344CB8AC3E}">
        <p14:creationId xmlns:p14="http://schemas.microsoft.com/office/powerpoint/2010/main" val="809226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Image">
    <p:spTree>
      <p:nvGrpSpPr>
        <p:cNvPr id="1" name=""/>
        <p:cNvGrpSpPr/>
        <p:nvPr/>
      </p:nvGrpSpPr>
      <p:grpSpPr>
        <a:xfrm>
          <a:off x="0" y="0"/>
          <a:ext cx="0" cy="0"/>
          <a:chOff x="0" y="0"/>
          <a:chExt cx="0" cy="0"/>
        </a:xfrm>
      </p:grpSpPr>
      <p:sp>
        <p:nvSpPr>
          <p:cNvPr id="2" name="Title 1"/>
          <p:cNvSpPr>
            <a:spLocks noGrp="1"/>
          </p:cNvSpPr>
          <p:nvPr>
            <p:ph type="title"/>
          </p:nvPr>
        </p:nvSpPr>
        <p:spPr>
          <a:xfrm>
            <a:off x="644876" y="272041"/>
            <a:ext cx="7854248" cy="608620"/>
          </a:xfrm>
        </p:spPr>
        <p:txBody>
          <a:bodyPr/>
          <a:lstStyle>
            <a:lvl1pPr>
              <a:defRPr>
                <a:solidFill>
                  <a:srgbClr val="E63C2F"/>
                </a:solidFill>
              </a:defRPr>
            </a:lvl1pPr>
          </a:lstStyle>
          <a:p>
            <a:r>
              <a:rPr lang="en-US"/>
              <a:t>Click to edit Master title style</a:t>
            </a:r>
            <a:endParaRPr lang="en-US" dirty="0"/>
          </a:p>
        </p:txBody>
      </p:sp>
      <p:sp>
        <p:nvSpPr>
          <p:cNvPr id="3" name="TextBox 2"/>
          <p:cNvSpPr txBox="1"/>
          <p:nvPr userDrawn="1"/>
        </p:nvSpPr>
        <p:spPr>
          <a:xfrm>
            <a:off x="1905000" y="4967111"/>
            <a:ext cx="184666" cy="353943"/>
          </a:xfrm>
          <a:prstGeom prst="rect">
            <a:avLst/>
          </a:prstGeom>
          <a:noFill/>
        </p:spPr>
        <p:txBody>
          <a:bodyPr wrap="none" rtlCol="0">
            <a:spAutoFit/>
          </a:bodyPr>
          <a:lstStyle/>
          <a:p>
            <a:endParaRPr lang="en-US" dirty="0"/>
          </a:p>
        </p:txBody>
      </p:sp>
      <p:sp>
        <p:nvSpPr>
          <p:cNvPr id="10" name="Picture Placeholder 9"/>
          <p:cNvSpPr>
            <a:spLocks noGrp="1"/>
          </p:cNvSpPr>
          <p:nvPr>
            <p:ph type="pic" sz="quarter" idx="10"/>
          </p:nvPr>
        </p:nvSpPr>
        <p:spPr>
          <a:xfrm>
            <a:off x="6063799" y="1056230"/>
            <a:ext cx="2435325" cy="3394075"/>
          </a:xfrm>
          <a:prstGeom prst="rect">
            <a:avLst/>
          </a:prstGeom>
        </p:spPr>
        <p:txBody>
          <a:bodyPr anchor="ctr">
            <a:normAutofit/>
          </a:bodyPr>
          <a:lstStyle>
            <a:lvl1pPr marL="0" indent="0" algn="ctr">
              <a:buFont typeface="Arial"/>
              <a:buNone/>
              <a:defRPr sz="1000">
                <a:solidFill>
                  <a:schemeClr val="bg1"/>
                </a:solidFill>
              </a:defRPr>
            </a:lvl1pPr>
          </a:lstStyle>
          <a:p>
            <a:r>
              <a:rPr lang="en-US"/>
              <a:t>Drag picture to placeholder or click icon to add</a:t>
            </a:r>
            <a:endParaRPr lang="en-US" dirty="0"/>
          </a:p>
        </p:txBody>
      </p:sp>
      <p:sp>
        <p:nvSpPr>
          <p:cNvPr id="9" name="Text Placeholder 1"/>
          <p:cNvSpPr>
            <a:spLocks noGrp="1"/>
          </p:cNvSpPr>
          <p:nvPr>
            <p:ph idx="1"/>
          </p:nvPr>
        </p:nvSpPr>
        <p:spPr>
          <a:xfrm>
            <a:off x="644875" y="1056231"/>
            <a:ext cx="5384809" cy="3394075"/>
          </a:xfrm>
          <a:prstGeom prst="rect">
            <a:avLst/>
          </a:prstGeom>
        </p:spPr>
        <p:txBody>
          <a:bodyPr vert="horz" lIns="91440" tIns="45720" rIns="91440" bIns="45720" rtlCol="0">
            <a:noAutofit/>
          </a:bodyPr>
          <a:lstStyle>
            <a:lvl1pPr>
              <a:defRPr sz="18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2" hasCustomPrompt="1"/>
          </p:nvPr>
        </p:nvSpPr>
        <p:spPr>
          <a:xfrm>
            <a:off x="1770494" y="4760479"/>
            <a:ext cx="1734706" cy="249671"/>
          </a:xfrm>
        </p:spPr>
        <p:txBody>
          <a:bodyPr anchor="ctr"/>
          <a:lstStyle>
            <a:lvl1pPr marL="0" indent="0" algn="ctr">
              <a:buNone/>
              <a:defRPr sz="1100" b="1" baseline="0">
                <a:solidFill>
                  <a:srgbClr val="00AEEF"/>
                </a:solidFill>
              </a:defRPr>
            </a:lvl1pPr>
          </a:lstStyle>
          <a:p>
            <a:pPr lvl="0"/>
            <a:r>
              <a:rPr lang="en-US" dirty="0"/>
              <a:t>CLIENT LOGO</a:t>
            </a:r>
          </a:p>
        </p:txBody>
      </p:sp>
      <p:sp>
        <p:nvSpPr>
          <p:cNvPr id="13"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Trebuchet MS"/>
                <a:cs typeface="Trebuchet MS"/>
              </a:defRPr>
            </a:lvl1pPr>
          </a:lstStyle>
          <a:p>
            <a:pPr algn="ctr"/>
            <a:r>
              <a:rPr lang="en-US"/>
              <a:t> </a:t>
            </a:r>
            <a:fld id="{110FD68B-4EE4-9D43-89F2-B87D6C9CEE3A}" type="slidenum">
              <a:rPr lang="en-US" smtClean="0"/>
              <a:pPr algn="ctr"/>
              <a:t>‹#›</a:t>
            </a:fld>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5447" y="4752881"/>
            <a:ext cx="1116153" cy="257269"/>
          </a:xfrm>
          <a:prstGeom prst="rect">
            <a:avLst/>
          </a:prstGeom>
        </p:spPr>
      </p:pic>
    </p:spTree>
    <p:extLst>
      <p:ext uri="{BB962C8B-B14F-4D97-AF65-F5344CB8AC3E}">
        <p14:creationId xmlns:p14="http://schemas.microsoft.com/office/powerpoint/2010/main" val="307760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torytelling">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22987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4" name="Title Placeholder 1"/>
          <p:cNvSpPr txBox="1">
            <a:spLocks/>
          </p:cNvSpPr>
          <p:nvPr userDrawn="1"/>
        </p:nvSpPr>
        <p:spPr>
          <a:xfrm>
            <a:off x="0" y="2372869"/>
            <a:ext cx="2298700"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dirty="0">
              <a:solidFill>
                <a:schemeClr val="bg1"/>
              </a:solidFill>
            </a:endParaRPr>
          </a:p>
        </p:txBody>
      </p:sp>
      <p:sp>
        <p:nvSpPr>
          <p:cNvPr id="12" name="Text Placeholder 1"/>
          <p:cNvSpPr>
            <a:spLocks noGrp="1"/>
          </p:cNvSpPr>
          <p:nvPr>
            <p:ph idx="1"/>
          </p:nvPr>
        </p:nvSpPr>
        <p:spPr>
          <a:xfrm>
            <a:off x="2590801" y="971550"/>
            <a:ext cx="6318778" cy="3503874"/>
          </a:xfrm>
          <a:prstGeom prst="rect">
            <a:avLst/>
          </a:prstGeom>
        </p:spPr>
        <p:txBody>
          <a:bodyPr vert="horz" lIns="91440" tIns="45720" rIns="91440" bIns="45720" rtlCol="0">
            <a:noAutofit/>
          </a:bodyPr>
          <a:lstStyle>
            <a:lvl1pPr>
              <a:defRPr sz="18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0" hasCustomPrompt="1"/>
          </p:nvPr>
        </p:nvSpPr>
        <p:spPr>
          <a:xfrm>
            <a:off x="2298700" y="4757067"/>
            <a:ext cx="1908175" cy="274638"/>
          </a:xfrm>
        </p:spPr>
        <p:txBody>
          <a:bodyPr anchor="ctr"/>
          <a:lstStyle>
            <a:lvl1pPr marL="0" indent="0" algn="ctr">
              <a:buNone/>
              <a:defRPr sz="1100" b="1" baseline="0">
                <a:solidFill>
                  <a:srgbClr val="00AEEF"/>
                </a:solidFill>
              </a:defRPr>
            </a:lvl1pPr>
          </a:lstStyle>
          <a:p>
            <a:pPr lvl="0"/>
            <a:r>
              <a:rPr lang="en-US" dirty="0"/>
              <a:t>CLIENT LOGO</a:t>
            </a:r>
          </a:p>
        </p:txBody>
      </p:sp>
      <p:pic>
        <p:nvPicPr>
          <p:cNvPr id="16" name="Picture 15"/>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255447" y="4752881"/>
            <a:ext cx="1116153" cy="257269"/>
          </a:xfrm>
          <a:prstGeom prst="rect">
            <a:avLst/>
          </a:prstGeom>
          <a:noFill/>
        </p:spPr>
      </p:pic>
      <p:sp>
        <p:nvSpPr>
          <p:cNvPr id="3" name="Title 2"/>
          <p:cNvSpPr>
            <a:spLocks noGrp="1"/>
          </p:cNvSpPr>
          <p:nvPr>
            <p:ph type="title"/>
          </p:nvPr>
        </p:nvSpPr>
        <p:spPr>
          <a:xfrm>
            <a:off x="2590801" y="272041"/>
            <a:ext cx="6347936" cy="608620"/>
          </a:xfrm>
        </p:spPr>
        <p:txBody>
          <a:bodyPr/>
          <a:lstStyle/>
          <a:p>
            <a:r>
              <a:rPr lang="en-US"/>
              <a:t>Click to edit Master title style</a:t>
            </a:r>
            <a:endParaRPr lang="en-US" dirty="0"/>
          </a:p>
        </p:txBody>
      </p:sp>
      <p:sp>
        <p:nvSpPr>
          <p:cNvPr id="15" name="Text Placeholder 14"/>
          <p:cNvSpPr>
            <a:spLocks noGrp="1"/>
          </p:cNvSpPr>
          <p:nvPr>
            <p:ph type="body" sz="quarter" idx="11" hasCustomPrompt="1"/>
          </p:nvPr>
        </p:nvSpPr>
        <p:spPr>
          <a:xfrm>
            <a:off x="112296" y="2114550"/>
            <a:ext cx="2098370" cy="914400"/>
          </a:xfrm>
        </p:spPr>
        <p:txBody>
          <a:bodyPr anchor="ctr"/>
          <a:lstStyle>
            <a:lvl1pPr marL="0" indent="0" algn="ctr">
              <a:buNone/>
              <a:defRPr>
                <a:solidFill>
                  <a:schemeClr val="bg1"/>
                </a:solidFill>
                <a:latin typeface="+mj-lt"/>
              </a:defRPr>
            </a:lvl1pPr>
            <a:lvl2pPr marL="347472" indent="0">
              <a:buNone/>
              <a:defRPr/>
            </a:lvl2pPr>
            <a:lvl3pPr marL="640080" indent="0">
              <a:buNone/>
              <a:defRPr/>
            </a:lvl3pPr>
            <a:lvl4pPr marL="912114" indent="0">
              <a:buNone/>
              <a:defRPr/>
            </a:lvl4pPr>
            <a:lvl5pPr marL="0" indent="0">
              <a:buFont typeface="Arial" panose="020B0604020202020204" pitchFamily="34" charset="0"/>
              <a:buNone/>
              <a:defRPr/>
            </a:lvl5pPr>
          </a:lstStyle>
          <a:p>
            <a:pPr lvl="0"/>
            <a:r>
              <a:rPr lang="en-US" dirty="0"/>
              <a:t>Summary</a:t>
            </a:r>
          </a:p>
        </p:txBody>
      </p:sp>
      <p:sp>
        <p:nvSpPr>
          <p:cNvPr id="17"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00ADEE"/>
                </a:solidFill>
                <a:latin typeface="Trebuchet MS"/>
                <a:cs typeface="Trebuchet MS"/>
              </a:defRPr>
            </a:lvl1pPr>
          </a:lstStyle>
          <a:p>
            <a:pPr algn="ctr"/>
            <a:r>
              <a:rPr lang="en-US"/>
              <a:t> </a:t>
            </a:r>
            <a:fld id="{110FD68B-4EE4-9D43-89F2-B87D6C9CEE3A}" type="slidenum">
              <a:rPr lang="en-US" smtClean="0"/>
              <a:pPr algn="ctr"/>
              <a:t>‹#›</a:t>
            </a:fld>
            <a:endParaRPr lang="en-US" dirty="0"/>
          </a:p>
        </p:txBody>
      </p:sp>
      <p:sp>
        <p:nvSpPr>
          <p:cNvPr id="18" name="TextBox 17"/>
          <p:cNvSpPr txBox="1"/>
          <p:nvPr userDrawn="1"/>
        </p:nvSpPr>
        <p:spPr>
          <a:xfrm>
            <a:off x="5762809" y="4836840"/>
            <a:ext cx="2567196" cy="213271"/>
          </a:xfrm>
          <a:prstGeom prst="rect">
            <a:avLst/>
          </a:prstGeom>
          <a:noFill/>
        </p:spPr>
        <p:txBody>
          <a:bodyPr wrap="none" lIns="89290" tIns="44644" rIns="89290" bIns="44644" rtlCol="0">
            <a:spAutoFit/>
          </a:bodyPr>
          <a:lstStyle/>
          <a:p>
            <a:pPr algn="ctr"/>
            <a:r>
              <a:rPr lang="en-US" sz="800" dirty="0">
                <a:solidFill>
                  <a:schemeClr val="tx1">
                    <a:lumMod val="85000"/>
                    <a:lumOff val="15000"/>
                  </a:schemeClr>
                </a:solidFill>
                <a:latin typeface="+mj-lt"/>
                <a:ea typeface="Tahoma" panose="020B0604030504040204" pitchFamily="34" charset="0"/>
                <a:cs typeface="Tahoma" panose="020B0604030504040204" pitchFamily="34" charset="0"/>
              </a:rPr>
              <a:t>Confidential and Proprietary. © 2016 UST Global </a:t>
            </a:r>
            <a:r>
              <a:rPr lang="en-US" sz="800" dirty="0" err="1">
                <a:solidFill>
                  <a:schemeClr val="tx1">
                    <a:lumMod val="85000"/>
                    <a:lumOff val="15000"/>
                  </a:schemeClr>
                </a:solidFill>
                <a:latin typeface="+mj-lt"/>
                <a:ea typeface="Tahoma" panose="020B0604030504040204" pitchFamily="34" charset="0"/>
                <a:cs typeface="Tahoma" panose="020B0604030504040204" pitchFamily="34" charset="0"/>
              </a:rPr>
              <a:t>Inc</a:t>
            </a:r>
            <a:endParaRPr lang="en-US" sz="8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76752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5762809" y="4836840"/>
            <a:ext cx="2567196" cy="213271"/>
          </a:xfrm>
          <a:prstGeom prst="rect">
            <a:avLst/>
          </a:prstGeom>
          <a:noFill/>
        </p:spPr>
        <p:txBody>
          <a:bodyPr wrap="none" lIns="89290" tIns="44644" rIns="89290" bIns="44644" rtlCol="0">
            <a:spAutoFit/>
          </a:bodyPr>
          <a:lstStyle/>
          <a:p>
            <a:pPr algn="ctr"/>
            <a:r>
              <a:rPr lang="en-US" sz="800" dirty="0">
                <a:solidFill>
                  <a:schemeClr val="tx1">
                    <a:lumMod val="85000"/>
                    <a:lumOff val="15000"/>
                  </a:schemeClr>
                </a:solidFill>
                <a:latin typeface="+mj-lt"/>
                <a:ea typeface="Tahoma" panose="020B0604030504040204" pitchFamily="34" charset="0"/>
                <a:cs typeface="Tahoma" panose="020B0604030504040204" pitchFamily="34" charset="0"/>
              </a:rPr>
              <a:t>Confidential and Proprietary. © 2016 UST Global </a:t>
            </a:r>
            <a:r>
              <a:rPr lang="en-US" sz="800" dirty="0" err="1">
                <a:solidFill>
                  <a:schemeClr val="tx1">
                    <a:lumMod val="85000"/>
                    <a:lumOff val="15000"/>
                  </a:schemeClr>
                </a:solidFill>
                <a:latin typeface="+mj-lt"/>
                <a:ea typeface="Tahoma" panose="020B0604030504040204" pitchFamily="34" charset="0"/>
                <a:cs typeface="Tahoma" panose="020B0604030504040204" pitchFamily="34" charset="0"/>
              </a:rPr>
              <a:t>Inc</a:t>
            </a:r>
            <a:endParaRPr lang="en-US" sz="8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sp>
        <p:nvSpPr>
          <p:cNvPr id="35" name="Title Placeholder 34"/>
          <p:cNvSpPr>
            <a:spLocks noGrp="1"/>
          </p:cNvSpPr>
          <p:nvPr userDrawn="1">
            <p:ph type="title"/>
          </p:nvPr>
        </p:nvSpPr>
        <p:spPr>
          <a:xfrm>
            <a:off x="642495" y="209550"/>
            <a:ext cx="7859011" cy="608620"/>
          </a:xfrm>
          <a:prstGeom prst="rect">
            <a:avLst/>
          </a:prstGeom>
        </p:spPr>
        <p:txBody>
          <a:bodyPr vert="horz" lIns="89290" tIns="44644" rIns="89290" bIns="0" rtlCol="0" anchor="b" anchorCtr="0">
            <a:normAutofit/>
          </a:bodyPr>
          <a:lstStyle/>
          <a:p>
            <a:r>
              <a:rPr lang="en-US"/>
              <a:t>Click to edit Master title style</a:t>
            </a:r>
            <a:endParaRPr lang="en-US" dirty="0"/>
          </a:p>
        </p:txBody>
      </p:sp>
      <p:sp>
        <p:nvSpPr>
          <p:cNvPr id="11" name="Slide Number Placeholder 10"/>
          <p:cNvSpPr>
            <a:spLocks noGrp="1"/>
          </p:cNvSpPr>
          <p:nvPr>
            <p:ph type="sldNum" sz="quarter" idx="4"/>
          </p:nvPr>
        </p:nvSpPr>
        <p:spPr>
          <a:xfrm>
            <a:off x="8330005" y="4806157"/>
            <a:ext cx="750336" cy="274637"/>
          </a:xfrm>
          <a:prstGeom prst="rect">
            <a:avLst/>
          </a:prstGeom>
        </p:spPr>
        <p:txBody>
          <a:bodyPr vert="horz" lIns="91440" tIns="45720" rIns="91440" bIns="45720" rtlCol="0" anchor="ctr"/>
          <a:lstStyle>
            <a:lvl1pPr algn="r">
              <a:defRPr sz="1000">
                <a:solidFill>
                  <a:srgbClr val="7DD4FF"/>
                </a:solidFill>
                <a:latin typeface="Trebuchet MS"/>
                <a:cs typeface="Trebuchet MS"/>
              </a:defRPr>
            </a:lvl1pPr>
          </a:lstStyle>
          <a:p>
            <a:pPr algn="ctr"/>
            <a:r>
              <a:rPr lang="en-US" dirty="0"/>
              <a:t> </a:t>
            </a:r>
            <a:fld id="{110FD68B-4EE4-9D43-89F2-B87D6C9CEE3A}" type="slidenum">
              <a:rPr lang="en-US" smtClean="0"/>
              <a:pPr algn="ctr"/>
              <a:t>‹#›</a:t>
            </a:fld>
            <a:endParaRPr lang="en-US" dirty="0"/>
          </a:p>
        </p:txBody>
      </p:sp>
      <p:sp>
        <p:nvSpPr>
          <p:cNvPr id="2" name="Text Placeholder 1"/>
          <p:cNvSpPr>
            <a:spLocks noGrp="1"/>
          </p:cNvSpPr>
          <p:nvPr>
            <p:ph type="body" idx="1"/>
          </p:nvPr>
        </p:nvSpPr>
        <p:spPr>
          <a:xfrm>
            <a:off x="642494" y="1046226"/>
            <a:ext cx="7859012" cy="351942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80" r:id="rId2"/>
    <p:sldLayoutId id="2147483672" r:id="rId3"/>
    <p:sldLayoutId id="2147483661" r:id="rId4"/>
    <p:sldLayoutId id="2147483673" r:id="rId5"/>
    <p:sldLayoutId id="2147483669" r:id="rId6"/>
    <p:sldLayoutId id="2147483676" r:id="rId7"/>
    <p:sldLayoutId id="2147483668" r:id="rId8"/>
    <p:sldLayoutId id="2147483666" r:id="rId9"/>
    <p:sldLayoutId id="2147483679" r:id="rId10"/>
    <p:sldLayoutId id="2147483674" r:id="rId11"/>
    <p:sldLayoutId id="2147483651" r:id="rId12"/>
    <p:sldLayoutId id="2147483671" r:id="rId13"/>
    <p:sldLayoutId id="2147483654" r:id="rId14"/>
    <p:sldLayoutId id="2147483677" r:id="rId15"/>
    <p:sldLayoutId id="2147483681" r:id="rId16"/>
    <p:sldLayoutId id="2147483682" r:id="rId17"/>
  </p:sldLayoutIdLst>
  <p:hf hdr="0" ftr="0" dt="0"/>
  <p:txStyles>
    <p:title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p:titleStyle>
    <p:bodyStyle>
      <a:lvl1pPr marL="342900" indent="-342900" algn="l" defTabSz="892894" rtl="0" eaLnBrk="1" latinLnBrk="0" hangingPunct="1">
        <a:lnSpc>
          <a:spcPct val="110000"/>
        </a:lnSpc>
        <a:spcBef>
          <a:spcPts val="500"/>
        </a:spcBef>
        <a:buFont typeface="Arial"/>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33222" indent="-285750" algn="l" defTabSz="892894" rtl="0" eaLnBrk="1" latinLnBrk="0" hangingPunct="1">
        <a:lnSpc>
          <a:spcPct val="110000"/>
        </a:lnSpc>
        <a:spcBef>
          <a:spcPts val="500"/>
        </a:spcBef>
        <a:buClr>
          <a:schemeClr val="tx1"/>
        </a:buClr>
        <a:buSzPct val="100000"/>
        <a:buFont typeface="Arial"/>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23544" marR="0" indent="-283464" algn="l" defTabSz="892894" rtl="0" eaLnBrk="1" fontAlgn="auto" latinLnBrk="0" hangingPunct="1">
        <a:lnSpc>
          <a:spcPct val="110000"/>
        </a:lnSpc>
        <a:spcBef>
          <a:spcPts val="500"/>
        </a:spcBef>
        <a:spcAft>
          <a:spcPts val="0"/>
        </a:spcAft>
        <a:buClrTx/>
        <a:buSzPct val="80000"/>
        <a:buFont typeface="Arial"/>
        <a:buChar char="•"/>
        <a:tabLst/>
        <a:defRPr sz="1600" kern="1200" baseline="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197864" indent="-285750" algn="l" defTabSz="892894" rtl="0" eaLnBrk="1" latinLnBrk="0" hangingPunct="1">
        <a:lnSpc>
          <a:spcPct val="110000"/>
        </a:lnSpc>
        <a:spcBef>
          <a:spcPts val="500"/>
        </a:spcBef>
        <a:buClr>
          <a:schemeClr val="tx1"/>
        </a:buClr>
        <a:buSzPct val="84000"/>
        <a:buFont typeface="Arial"/>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0" indent="0" algn="l" defTabSz="892894" rtl="0" eaLnBrk="1" latinLnBrk="0" hangingPunct="1">
        <a:lnSpc>
          <a:spcPct val="110000"/>
        </a:lnSpc>
        <a:spcBef>
          <a:spcPts val="500"/>
        </a:spcBef>
        <a:buFont typeface="+mj-lt"/>
        <a:buNone/>
        <a:defRPr sz="1300" kern="1200">
          <a:solidFill>
            <a:schemeClr val="tx1"/>
          </a:solidFill>
          <a:latin typeface="+mj-lt"/>
          <a:ea typeface="+mn-ea"/>
          <a:cs typeface="Helvetica"/>
        </a:defRPr>
      </a:lvl5pPr>
      <a:lvl6pPr marL="2455457" indent="-223223" algn="l" defTabSz="892894" rtl="0" eaLnBrk="1" latinLnBrk="0" hangingPunct="1">
        <a:spcBef>
          <a:spcPct val="20000"/>
        </a:spcBef>
        <a:buFont typeface="Arial" pitchFamily="34" charset="0"/>
        <a:buNone/>
        <a:defRPr sz="2000" kern="1200">
          <a:solidFill>
            <a:schemeClr val="tx1"/>
          </a:solidFill>
          <a:latin typeface="+mn-lt"/>
          <a:ea typeface="+mn-ea"/>
          <a:cs typeface="+mn-cs"/>
        </a:defRPr>
      </a:lvl6pPr>
      <a:lvl7pPr marL="2901904"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48350"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94797"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gif"/><Relationship Id="rId11" Type="http://schemas.openxmlformats.org/officeDocument/2006/relationships/image" Target="../media/image68.jp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77.png"/><Relationship Id="rId2" Type="http://schemas.openxmlformats.org/officeDocument/2006/relationships/image" Target="../media/image72.jp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image" Target="../media/image15.jpg"/><Relationship Id="rId16" Type="http://schemas.openxmlformats.org/officeDocument/2006/relationships/diagramColors" Target="../diagrams/colors5.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98.jpg"/></Relationships>
</file>

<file path=ppt/slides/_rels/slide3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Layout" Target="../diagrams/layout6.xml"/><Relationship Id="rId7" Type="http://schemas.openxmlformats.org/officeDocument/2006/relationships/image" Target="../media/image99.png"/><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102.png"/><Relationship Id="rId4" Type="http://schemas.openxmlformats.org/officeDocument/2006/relationships/diagramQuickStyle" Target="../diagrams/quickStyle6.xml"/><Relationship Id="rId9" Type="http://schemas.openxmlformats.org/officeDocument/2006/relationships/image" Target="../media/image10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jpe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jpe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jpe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jpe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png"/><Relationship Id="rId22" Type="http://schemas.openxmlformats.org/officeDocument/2006/relationships/image" Target="../media/image39.jpeg"/><Relationship Id="rId27" Type="http://schemas.openxmlformats.org/officeDocument/2006/relationships/image" Target="../media/image44.jpeg"/></Relationships>
</file>

<file path=ppt/slides/_rels/slide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6.jpe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gif"/><Relationship Id="rId5" Type="http://schemas.openxmlformats.org/officeDocument/2006/relationships/image" Target="../media/image49.png"/><Relationship Id="rId10" Type="http://schemas.openxmlformats.org/officeDocument/2006/relationships/image" Target="../media/image54.png"/><Relationship Id="rId4" Type="http://schemas.microsoft.com/office/2007/relationships/hdphoto" Target="../media/hdphoto2.wdp"/><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7.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latin typeface="+mj-lt"/>
              </a:rPr>
              <a:t>Description: UST Global Microservices Go To Market Strategy</a:t>
            </a:r>
          </a:p>
          <a:p>
            <a:endParaRPr lang="en-US" dirty="0">
              <a:latin typeface="+mj-lt"/>
            </a:endParaRPr>
          </a:p>
        </p:txBody>
      </p:sp>
      <p:sp>
        <p:nvSpPr>
          <p:cNvPr id="2" name="Title 1"/>
          <p:cNvSpPr>
            <a:spLocks noGrp="1"/>
          </p:cNvSpPr>
          <p:nvPr>
            <p:ph type="title"/>
          </p:nvPr>
        </p:nvSpPr>
        <p:spPr/>
        <p:txBody>
          <a:bodyPr/>
          <a:lstStyle/>
          <a:p>
            <a:r>
              <a:rPr lang="en-US" dirty="0"/>
              <a:t>Microservices Practice</a:t>
            </a:r>
            <a:endParaRPr lang="en-US" dirty="0">
              <a:latin typeface="+mj-lt"/>
            </a:endParaRPr>
          </a:p>
        </p:txBody>
      </p:sp>
      <p:sp>
        <p:nvSpPr>
          <p:cNvPr id="5" name="Picture Placeholder 4"/>
          <p:cNvSpPr>
            <a:spLocks noGrp="1"/>
          </p:cNvSpPr>
          <p:nvPr>
            <p:ph type="pic" sz="quarter" idx="18"/>
          </p:nvPr>
        </p:nvSpPr>
        <p:spPr/>
      </p:sp>
      <p:sp>
        <p:nvSpPr>
          <p:cNvPr id="7" name="Text Placeholder 6"/>
          <p:cNvSpPr>
            <a:spLocks noGrp="1"/>
          </p:cNvSpPr>
          <p:nvPr>
            <p:ph type="body" sz="quarter" idx="19"/>
          </p:nvPr>
        </p:nvSpPr>
        <p:spPr/>
        <p:txBody>
          <a:bodyPr/>
          <a:lstStyle/>
          <a:p>
            <a:r>
              <a:rPr lang="en-US" dirty="0">
                <a:latin typeface="+mj-lt"/>
              </a:rPr>
              <a:t>September 25, 2016</a:t>
            </a:r>
          </a:p>
        </p:txBody>
      </p:sp>
    </p:spTree>
    <p:extLst>
      <p:ext uri="{BB962C8B-B14F-4D97-AF65-F5344CB8AC3E}">
        <p14:creationId xmlns:p14="http://schemas.microsoft.com/office/powerpoint/2010/main" val="399358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34579" b="33215"/>
          <a:stretch/>
        </p:blipFill>
        <p:spPr>
          <a:xfrm>
            <a:off x="2925735" y="3932907"/>
            <a:ext cx="2381250" cy="766916"/>
          </a:xfrm>
          <a:prstGeom prst="rect">
            <a:avLst/>
          </a:prstGeom>
        </p:spPr>
      </p:pic>
      <p:sp>
        <p:nvSpPr>
          <p:cNvPr id="2" name="Title 1"/>
          <p:cNvSpPr>
            <a:spLocks noGrp="1"/>
          </p:cNvSpPr>
          <p:nvPr>
            <p:ph type="title"/>
          </p:nvPr>
        </p:nvSpPr>
        <p:spPr/>
        <p:txBody>
          <a:bodyPr anchor="ctr"/>
          <a:lstStyle/>
          <a:p>
            <a:r>
              <a:rPr lang="en-US" dirty="0">
                <a:solidFill>
                  <a:srgbClr val="0070C0"/>
                </a:solidFill>
              </a:rPr>
              <a:t>Current Clients</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2281" b="29921"/>
          <a:stretch/>
        </p:blipFill>
        <p:spPr>
          <a:xfrm>
            <a:off x="1986117" y="1691732"/>
            <a:ext cx="3038168" cy="125794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613" y="873568"/>
            <a:ext cx="3132212" cy="736070"/>
          </a:xfrm>
          <a:prstGeom prst="rect">
            <a:avLst/>
          </a:prstGeom>
          <a:solidFill>
            <a:schemeClr val="bg1"/>
          </a:solidFill>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613" y="1829313"/>
            <a:ext cx="1774503" cy="117512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8333" y="811782"/>
            <a:ext cx="3571875" cy="757670"/>
          </a:xfrm>
          <a:prstGeom prst="rect">
            <a:avLst/>
          </a:prstGeom>
          <a:solidFill>
            <a:schemeClr val="bg1"/>
          </a:solidFill>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4936" y="1829313"/>
            <a:ext cx="1274815" cy="1274815"/>
          </a:xfrm>
          <a:prstGeom prst="rect">
            <a:avLst/>
          </a:prstGeom>
        </p:spPr>
      </p:pic>
      <p:cxnSp>
        <p:nvCxnSpPr>
          <p:cNvPr id="5" name="Straight Connector 4"/>
          <p:cNvCxnSpPr/>
          <p:nvPr/>
        </p:nvCxnSpPr>
        <p:spPr>
          <a:xfrm>
            <a:off x="108155" y="3314391"/>
            <a:ext cx="8731045"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4129" y="4005414"/>
            <a:ext cx="2546555" cy="39590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0950" y="4058378"/>
            <a:ext cx="1480290" cy="48184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44631" y="1915103"/>
            <a:ext cx="2974783" cy="924620"/>
          </a:xfrm>
          <a:prstGeom prst="rect">
            <a:avLst/>
          </a:prstGeom>
        </p:spPr>
      </p:pic>
      <p:sp>
        <p:nvSpPr>
          <p:cNvPr id="16" name="Title 1"/>
          <p:cNvSpPr txBox="1">
            <a:spLocks/>
          </p:cNvSpPr>
          <p:nvPr/>
        </p:nvSpPr>
        <p:spPr>
          <a:xfrm>
            <a:off x="644876" y="3325815"/>
            <a:ext cx="7854249" cy="608620"/>
          </a:xfrm>
          <a:prstGeom prst="rect">
            <a:avLst/>
          </a:prstGeom>
        </p:spPr>
        <p:txBody>
          <a:bodyPr vert="horz" lIns="89290" tIns="44644" rIns="89290" bIns="0" rtlCol="0" anchor="ctr" anchorCtr="0">
            <a:normAutofit/>
          </a:bodyPr>
          <a:lst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a:lstStyle>
          <a:p>
            <a:r>
              <a:rPr lang="en-US">
                <a:solidFill>
                  <a:srgbClr val="0070C0"/>
                </a:solidFill>
              </a:rPr>
              <a:t>Currently </a:t>
            </a:r>
            <a:r>
              <a:rPr lang="en-US" dirty="0">
                <a:solidFill>
                  <a:srgbClr val="0070C0"/>
                </a:solidFill>
              </a:rPr>
              <a:t>Pursuing Opportunities</a:t>
            </a:r>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1490" y="3372578"/>
            <a:ext cx="1371600" cy="1371600"/>
          </a:xfrm>
          <a:prstGeom prst="rect">
            <a:avLst/>
          </a:prstGeom>
        </p:spPr>
      </p:pic>
    </p:spTree>
    <p:extLst>
      <p:ext uri="{BB962C8B-B14F-4D97-AF65-F5344CB8AC3E}">
        <p14:creationId xmlns:p14="http://schemas.microsoft.com/office/powerpoint/2010/main" val="52739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90931"/>
            <a:ext cx="9144000" cy="3840480"/>
          </a:xfrm>
          <a:prstGeom prst="rect">
            <a:avLst/>
          </a:prstGeom>
        </p:spPr>
      </p:pic>
      <p:sp>
        <p:nvSpPr>
          <p:cNvPr id="2" name="Title 1"/>
          <p:cNvSpPr>
            <a:spLocks noGrp="1"/>
          </p:cNvSpPr>
          <p:nvPr>
            <p:ph type="title"/>
          </p:nvPr>
        </p:nvSpPr>
        <p:spPr/>
        <p:txBody>
          <a:bodyPr anchor="ctr"/>
          <a:lstStyle/>
          <a:p>
            <a:r>
              <a:rPr lang="en-US" dirty="0">
                <a:solidFill>
                  <a:srgbClr val="0070C0"/>
                </a:solidFill>
              </a:rPr>
              <a:t>UST Global: Capturing Additional Opportunities</a:t>
            </a:r>
          </a:p>
        </p:txBody>
      </p:sp>
      <p:sp>
        <p:nvSpPr>
          <p:cNvPr id="4" name="TextBox 3"/>
          <p:cNvSpPr txBox="1"/>
          <p:nvPr/>
        </p:nvSpPr>
        <p:spPr>
          <a:xfrm>
            <a:off x="208157" y="977303"/>
            <a:ext cx="8720252" cy="3539430"/>
          </a:xfrm>
          <a:prstGeom prst="rect">
            <a:avLst/>
          </a:prstGeom>
          <a:solidFill>
            <a:schemeClr val="accent1">
              <a:lumMod val="75000"/>
              <a:alpha val="68000"/>
            </a:schemeClr>
          </a:solid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Light" panose="020F0302020204030204"/>
              </a:rPr>
              <a:t>Clients are saying "We're ready to do microservices - </a:t>
            </a:r>
          </a:p>
          <a:p>
            <a:pPr marL="732197" lvl="1" indent="-285750">
              <a:buFont typeface="Arial" panose="020B0604020202020204" pitchFamily="34" charset="0"/>
              <a:buChar char="•"/>
            </a:pPr>
            <a:r>
              <a:rPr lang="en-US" sz="1400" dirty="0">
                <a:solidFill>
                  <a:schemeClr val="bg1"/>
                </a:solidFill>
                <a:latin typeface="Calibri Light" panose="020F0302020204030204"/>
              </a:rPr>
              <a:t>can you give us a team?  </a:t>
            </a:r>
          </a:p>
          <a:p>
            <a:pPr marL="732197" lvl="1" indent="-285750">
              <a:buFont typeface="Arial" panose="020B0604020202020204" pitchFamily="34" charset="0"/>
              <a:buChar char="•"/>
            </a:pPr>
            <a:r>
              <a:rPr lang="en-US" sz="1400" dirty="0">
                <a:solidFill>
                  <a:schemeClr val="bg1"/>
                </a:solidFill>
                <a:latin typeface="Calibri Light" panose="020F0302020204030204"/>
              </a:rPr>
              <a:t>a methodology?  </a:t>
            </a:r>
          </a:p>
          <a:p>
            <a:pPr marL="732197" lvl="1" indent="-285750">
              <a:buFont typeface="Arial" panose="020B0604020202020204" pitchFamily="34" charset="0"/>
              <a:buChar char="•"/>
            </a:pPr>
            <a:r>
              <a:rPr lang="en-US" sz="1400" dirty="0">
                <a:solidFill>
                  <a:schemeClr val="bg1"/>
                </a:solidFill>
                <a:latin typeface="Calibri Light" panose="020F0302020204030204"/>
              </a:rPr>
              <a:t>can you run it for us?“</a:t>
            </a:r>
          </a:p>
          <a:p>
            <a:pPr lvl="1"/>
            <a:endParaRPr lang="en-US" sz="1400" dirty="0">
              <a:solidFill>
                <a:schemeClr val="bg1"/>
              </a:solidFill>
              <a:latin typeface="Calibri Light" panose="020F0302020204030204"/>
            </a:endParaRPr>
          </a:p>
          <a:p>
            <a:pPr marL="285750" indent="-285750">
              <a:buFont typeface="Arial" panose="020B0604020202020204" pitchFamily="34" charset="0"/>
              <a:buChar char="•"/>
            </a:pPr>
            <a:r>
              <a:rPr lang="en-US" sz="1600" dirty="0">
                <a:solidFill>
                  <a:schemeClr val="bg1"/>
                </a:solidFill>
                <a:latin typeface="Calibri Light" panose="020F0302020204030204"/>
              </a:rPr>
              <a:t>To fulfill the demand today,</a:t>
            </a:r>
          </a:p>
          <a:p>
            <a:pPr marL="732197" lvl="1" indent="-285750">
              <a:buFont typeface="Arial" panose="020B0604020202020204" pitchFamily="34" charset="0"/>
              <a:buChar char="•"/>
            </a:pPr>
            <a:r>
              <a:rPr lang="en-US" sz="1400" dirty="0">
                <a:solidFill>
                  <a:schemeClr val="bg1"/>
                </a:solidFill>
                <a:latin typeface="Calibri Light" panose="020F0302020204030204"/>
              </a:rPr>
              <a:t>we need to go to market and get people, </a:t>
            </a:r>
          </a:p>
          <a:p>
            <a:pPr marL="732197" lvl="1" indent="-285750">
              <a:buFont typeface="Arial" panose="020B0604020202020204" pitchFamily="34" charset="0"/>
              <a:buChar char="•"/>
            </a:pPr>
            <a:r>
              <a:rPr lang="en-US" sz="1400" dirty="0">
                <a:solidFill>
                  <a:schemeClr val="bg1"/>
                </a:solidFill>
                <a:latin typeface="Calibri Light" panose="020F0302020204030204"/>
              </a:rPr>
              <a:t>Long sourcing lead times (&gt;3 months)</a:t>
            </a:r>
          </a:p>
          <a:p>
            <a:pPr marL="732197" lvl="1" indent="-285750">
              <a:buFont typeface="Arial" panose="020B0604020202020204" pitchFamily="34" charset="0"/>
              <a:buChar char="•"/>
            </a:pPr>
            <a:r>
              <a:rPr lang="en-US" sz="1400" dirty="0">
                <a:solidFill>
                  <a:schemeClr val="bg1"/>
                </a:solidFill>
                <a:latin typeface="Calibri Light" panose="020F0302020204030204"/>
              </a:rPr>
              <a:t>Still need to train after that </a:t>
            </a:r>
          </a:p>
          <a:p>
            <a:pPr marL="732197" lvl="1" indent="-285750">
              <a:buFont typeface="Arial" panose="020B0604020202020204" pitchFamily="34" charset="0"/>
              <a:buChar char="•"/>
            </a:pPr>
            <a:endParaRPr lang="en-US" sz="1600" dirty="0">
              <a:solidFill>
                <a:schemeClr val="bg1"/>
              </a:solidFill>
              <a:latin typeface="Calibri Light" panose="020F0302020204030204"/>
            </a:endParaRPr>
          </a:p>
          <a:p>
            <a:pPr marL="285750" indent="-285750">
              <a:buFont typeface="Arial" panose="020B0604020202020204" pitchFamily="34" charset="0"/>
              <a:buChar char="•"/>
            </a:pPr>
            <a:r>
              <a:rPr lang="en-US" sz="1600" dirty="0">
                <a:solidFill>
                  <a:schemeClr val="bg1"/>
                </a:solidFill>
                <a:latin typeface="Calibri Light" panose="020F0302020204030204"/>
              </a:rPr>
              <a:t> </a:t>
            </a:r>
            <a:r>
              <a:rPr lang="en-US" sz="1600" b="1" dirty="0">
                <a:solidFill>
                  <a:schemeClr val="bg1"/>
                </a:solidFill>
                <a:latin typeface="Calibri Light" panose="020F0302020204030204"/>
              </a:rPr>
              <a:t>Need to make strategic investments to become more responsive to customer demand</a:t>
            </a:r>
          </a:p>
          <a:p>
            <a:pPr lvl="1"/>
            <a:endParaRPr lang="en-US" sz="1400" b="1" dirty="0">
              <a:solidFill>
                <a:schemeClr val="bg1"/>
              </a:solidFill>
              <a:latin typeface="Calibri Light" panose="020F0302020204030204"/>
            </a:endParaRPr>
          </a:p>
          <a:p>
            <a:pPr marL="285750" indent="-285750">
              <a:buFont typeface="Arial" panose="020B0604020202020204" pitchFamily="34" charset="0"/>
              <a:buChar char="•"/>
            </a:pPr>
            <a:r>
              <a:rPr lang="en-US" sz="1600" dirty="0">
                <a:solidFill>
                  <a:schemeClr val="bg1"/>
                </a:solidFill>
                <a:latin typeface="Calibri Light" panose="020F0302020204030204"/>
              </a:rPr>
              <a:t>Typical initial opportunity size: $350-700K just to get started (small team in the door on day 0)</a:t>
            </a:r>
          </a:p>
          <a:p>
            <a:pPr marL="285750" indent="-285750">
              <a:buFont typeface="Arial" panose="020B0604020202020204" pitchFamily="34" charset="0"/>
              <a:buChar char="•"/>
            </a:pPr>
            <a:r>
              <a:rPr lang="en-US" sz="1600" dirty="0">
                <a:solidFill>
                  <a:schemeClr val="bg1"/>
                </a:solidFill>
                <a:latin typeface="Calibri Light" panose="020F0302020204030204"/>
              </a:rPr>
              <a:t>Typical 1 year opportunity size: $2-3MM for larger team to deliver big portfolio of microservices</a:t>
            </a:r>
          </a:p>
          <a:p>
            <a:pPr marL="285750" indent="-285750">
              <a:buFont typeface="Arial" panose="020B0604020202020204" pitchFamily="34" charset="0"/>
              <a:buChar char="•"/>
            </a:pPr>
            <a:r>
              <a:rPr lang="en-US" sz="1600" b="1" dirty="0">
                <a:solidFill>
                  <a:schemeClr val="bg1"/>
                </a:solidFill>
                <a:latin typeface="Calibri Light" panose="020F0302020204030204"/>
              </a:rPr>
              <a:t>Out of current opportunities, probably leaving on table $3-5MM right now.</a:t>
            </a:r>
          </a:p>
        </p:txBody>
      </p:sp>
    </p:spTree>
    <p:extLst>
      <p:ext uri="{BB962C8B-B14F-4D97-AF65-F5344CB8AC3E}">
        <p14:creationId xmlns:p14="http://schemas.microsoft.com/office/powerpoint/2010/main" val="358610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122"/>
            <a:ext cx="9144000" cy="3191256"/>
          </a:xfrm>
          <a:prstGeom prst="rect">
            <a:avLst/>
          </a:prstGeom>
        </p:spPr>
      </p:pic>
      <p:sp>
        <p:nvSpPr>
          <p:cNvPr id="3" name="Rectangle 2"/>
          <p:cNvSpPr/>
          <p:nvPr/>
        </p:nvSpPr>
        <p:spPr>
          <a:xfrm>
            <a:off x="3997036" y="976122"/>
            <a:ext cx="5146964" cy="3191256"/>
          </a:xfrm>
          <a:prstGeom prst="rect">
            <a:avLst/>
          </a:prstGeom>
          <a:solidFill>
            <a:srgbClr val="00206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200" dirty="0">
                <a:solidFill>
                  <a:schemeClr val="bg1"/>
                </a:solidFill>
              </a:rPr>
              <a:t>Effective training of existing resources to produce: </a:t>
            </a:r>
          </a:p>
          <a:p>
            <a:pPr marL="341313" lvl="1" indent="-169863">
              <a:buFont typeface="Arial" panose="020B0604020202020204" pitchFamily="34" charset="0"/>
              <a:buChar char="•"/>
            </a:pPr>
            <a:r>
              <a:rPr lang="en-US" sz="1200" dirty="0">
                <a:solidFill>
                  <a:schemeClr val="bg1"/>
                </a:solidFill>
              </a:rPr>
              <a:t>Experts in microservices</a:t>
            </a:r>
          </a:p>
          <a:p>
            <a:pPr marL="341313" lvl="1" indent="-169863">
              <a:buFont typeface="Arial" panose="020B0604020202020204" pitchFamily="34" charset="0"/>
              <a:buChar char="•"/>
            </a:pPr>
            <a:r>
              <a:rPr lang="en-US" sz="1200" dirty="0">
                <a:solidFill>
                  <a:schemeClr val="bg1"/>
                </a:solidFill>
              </a:rPr>
              <a:t>Related cloud technologies and methodologies</a:t>
            </a:r>
          </a:p>
          <a:p>
            <a:pPr lvl="0"/>
            <a:endParaRPr lang="en-US" sz="1200" dirty="0">
              <a:solidFill>
                <a:schemeClr val="bg1"/>
              </a:solidFill>
            </a:endParaRPr>
          </a:p>
          <a:p>
            <a:pPr lvl="0"/>
            <a:r>
              <a:rPr lang="en-US" sz="1200" dirty="0">
                <a:solidFill>
                  <a:schemeClr val="bg1"/>
                </a:solidFill>
              </a:rPr>
              <a:t>We can utilize our training partners:</a:t>
            </a:r>
          </a:p>
          <a:p>
            <a:pPr marL="341313" lvl="1" indent="-169863">
              <a:buFont typeface="Arial" panose="020B0604020202020204" pitchFamily="34" charset="0"/>
              <a:buChar char="•"/>
            </a:pPr>
            <a:r>
              <a:rPr lang="en-US" sz="1200" dirty="0">
                <a:solidFill>
                  <a:schemeClr val="bg1"/>
                </a:solidFill>
              </a:rPr>
              <a:t> Global Mentor</a:t>
            </a:r>
          </a:p>
          <a:p>
            <a:pPr marL="341313" lvl="1" indent="-169863">
              <a:buFont typeface="Arial" panose="020B0604020202020204" pitchFamily="34" charset="0"/>
              <a:buChar char="•"/>
            </a:pPr>
            <a:r>
              <a:rPr lang="en-US" sz="1200" dirty="0">
                <a:solidFill>
                  <a:schemeClr val="bg1"/>
                </a:solidFill>
              </a:rPr>
              <a:t> </a:t>
            </a:r>
            <a:r>
              <a:rPr lang="en-US" sz="1200" dirty="0" err="1">
                <a:solidFill>
                  <a:schemeClr val="bg1"/>
                </a:solidFill>
              </a:rPr>
              <a:t>DataStax</a:t>
            </a:r>
            <a:endParaRPr lang="en-US" sz="1200" dirty="0">
              <a:solidFill>
                <a:schemeClr val="bg1"/>
              </a:solidFill>
            </a:endParaRPr>
          </a:p>
          <a:p>
            <a:pPr marL="341313" lvl="1" indent="-169863">
              <a:buFont typeface="Arial" panose="020B0604020202020204" pitchFamily="34" charset="0"/>
              <a:buChar char="•"/>
            </a:pPr>
            <a:r>
              <a:rPr lang="en-US" sz="1200" dirty="0">
                <a:solidFill>
                  <a:schemeClr val="bg1"/>
                </a:solidFill>
              </a:rPr>
              <a:t> Nginx</a:t>
            </a:r>
          </a:p>
          <a:p>
            <a:pPr marL="341313" lvl="1" indent="-169863">
              <a:buFont typeface="Arial" panose="020B0604020202020204" pitchFamily="34" charset="0"/>
              <a:buChar char="•"/>
            </a:pPr>
            <a:r>
              <a:rPr lang="en-US" sz="1200" dirty="0">
                <a:solidFill>
                  <a:schemeClr val="bg1"/>
                </a:solidFill>
              </a:rPr>
              <a:t> Pivotal</a:t>
            </a:r>
          </a:p>
          <a:p>
            <a:pPr marL="341313" lvl="1" indent="-169863">
              <a:buFont typeface="Arial" panose="020B0604020202020204" pitchFamily="34" charset="0"/>
              <a:buChar char="•"/>
            </a:pPr>
            <a:r>
              <a:rPr lang="en-US" sz="1200" dirty="0">
                <a:solidFill>
                  <a:schemeClr val="bg1"/>
                </a:solidFill>
              </a:rPr>
              <a:t> GE (</a:t>
            </a:r>
            <a:r>
              <a:rPr lang="en-US" sz="1200" dirty="0" err="1">
                <a:solidFill>
                  <a:schemeClr val="bg1"/>
                </a:solidFill>
              </a:rPr>
              <a:t>IoT</a:t>
            </a:r>
            <a:r>
              <a:rPr lang="en-US" sz="1200" dirty="0">
                <a:solidFill>
                  <a:schemeClr val="bg1"/>
                </a:solidFill>
              </a:rPr>
              <a:t>)</a:t>
            </a:r>
          </a:p>
          <a:p>
            <a:pPr marL="341313" lvl="1" indent="-169863">
              <a:buFont typeface="Arial" panose="020B0604020202020204" pitchFamily="34" charset="0"/>
              <a:buChar char="•"/>
            </a:pPr>
            <a:r>
              <a:rPr lang="en-US" sz="1200" dirty="0">
                <a:solidFill>
                  <a:schemeClr val="bg1"/>
                </a:solidFill>
              </a:rPr>
              <a:t> Amazon</a:t>
            </a:r>
          </a:p>
          <a:p>
            <a:pPr marL="0" lvl="1"/>
            <a:endParaRPr lang="en-US" sz="1200" dirty="0">
              <a:solidFill>
                <a:schemeClr val="bg1"/>
              </a:solidFill>
            </a:endParaRPr>
          </a:p>
          <a:p>
            <a:pPr lvl="0"/>
            <a:r>
              <a:rPr lang="en-US" sz="1200" dirty="0">
                <a:solidFill>
                  <a:schemeClr val="bg1"/>
                </a:solidFill>
              </a:rPr>
              <a:t>Result:</a:t>
            </a:r>
          </a:p>
          <a:p>
            <a:pPr marL="341313" lvl="0" indent="-169863">
              <a:buFont typeface="Arial" panose="020B0604020202020204" pitchFamily="34" charset="0"/>
              <a:buChar char="•"/>
            </a:pPr>
            <a:r>
              <a:rPr lang="en-US" sz="1200" dirty="0">
                <a:solidFill>
                  <a:schemeClr val="bg1"/>
                </a:solidFill>
              </a:rPr>
              <a:t>Charge premium rates for these experts vs. commodity labor rates</a:t>
            </a:r>
          </a:p>
          <a:p>
            <a:pPr marL="341313" lvl="0" indent="-169863">
              <a:buFont typeface="Arial" panose="020B0604020202020204" pitchFamily="34" charset="0"/>
              <a:buChar char="•"/>
            </a:pPr>
            <a:r>
              <a:rPr lang="en-US" sz="1200" dirty="0">
                <a:solidFill>
                  <a:schemeClr val="bg1"/>
                </a:solidFill>
              </a:rPr>
              <a:t>For example - difference can be $30/hr. for commodity developer vs $45-$75/hr. remote for certified developers</a:t>
            </a:r>
          </a:p>
        </p:txBody>
      </p:sp>
      <p:sp>
        <p:nvSpPr>
          <p:cNvPr id="2" name="Title 1"/>
          <p:cNvSpPr>
            <a:spLocks noGrp="1"/>
          </p:cNvSpPr>
          <p:nvPr>
            <p:ph type="title"/>
          </p:nvPr>
        </p:nvSpPr>
        <p:spPr>
          <a:xfrm>
            <a:off x="644876" y="272041"/>
            <a:ext cx="8263150" cy="608620"/>
          </a:xfrm>
        </p:spPr>
        <p:txBody>
          <a:bodyPr anchor="ctr">
            <a:normAutofit/>
          </a:bodyPr>
          <a:lstStyle/>
          <a:p>
            <a:r>
              <a:rPr lang="en-US" dirty="0">
                <a:solidFill>
                  <a:srgbClr val="0070C0"/>
                </a:solidFill>
              </a:rPr>
              <a:t>UST Global: Ramp up Strategy</a:t>
            </a:r>
          </a:p>
        </p:txBody>
      </p:sp>
      <p:sp>
        <p:nvSpPr>
          <p:cNvPr id="5" name="Rectangle 4"/>
          <p:cNvSpPr/>
          <p:nvPr/>
        </p:nvSpPr>
        <p:spPr>
          <a:xfrm>
            <a:off x="0" y="976122"/>
            <a:ext cx="3997036" cy="3191256"/>
          </a:xfrm>
          <a:prstGeom prst="rect">
            <a:avLst/>
          </a:prstGeom>
          <a:solidFill>
            <a:srgbClr val="00206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chemeClr val="bg1"/>
                </a:solidFill>
              </a:rPr>
              <a:t>Training, Training, Training</a:t>
            </a:r>
          </a:p>
          <a:p>
            <a:pPr lvl="0" algn="ctr"/>
            <a:r>
              <a:rPr lang="en-US" sz="1200" dirty="0"/>
              <a:t>convert utility developers into specialized microservices and related cloud technologies experts</a:t>
            </a:r>
            <a:endParaRPr lang="en-US" sz="1200" dirty="0">
              <a:solidFill>
                <a:schemeClr val="bg1"/>
              </a:solidFill>
            </a:endParaRPr>
          </a:p>
        </p:txBody>
      </p:sp>
    </p:spTree>
    <p:extLst>
      <p:ext uri="{BB962C8B-B14F-4D97-AF65-F5344CB8AC3E}">
        <p14:creationId xmlns:p14="http://schemas.microsoft.com/office/powerpoint/2010/main" val="342642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76122"/>
            <a:ext cx="9144000" cy="3191256"/>
          </a:xfrm>
          <a:prstGeom prst="rect">
            <a:avLst/>
          </a:prstGeom>
          <a:gradFill>
            <a:gsLst>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800" dirty="0">
              <a:solidFill>
                <a:schemeClr val="tx1"/>
              </a:solidFill>
            </a:endParaRPr>
          </a:p>
        </p:txBody>
      </p:sp>
      <p:sp>
        <p:nvSpPr>
          <p:cNvPr id="2" name="Title 1"/>
          <p:cNvSpPr>
            <a:spLocks noGrp="1"/>
          </p:cNvSpPr>
          <p:nvPr>
            <p:ph type="title"/>
          </p:nvPr>
        </p:nvSpPr>
        <p:spPr>
          <a:xfrm>
            <a:off x="644876" y="272041"/>
            <a:ext cx="8263150" cy="608620"/>
          </a:xfrm>
        </p:spPr>
        <p:txBody>
          <a:bodyPr anchor="ctr">
            <a:normAutofit/>
          </a:bodyPr>
          <a:lstStyle/>
          <a:p>
            <a:r>
              <a:rPr lang="en-US" dirty="0">
                <a:solidFill>
                  <a:srgbClr val="0070C0"/>
                </a:solidFill>
              </a:rPr>
              <a:t>Microservices: Capability Development Plan</a:t>
            </a:r>
          </a:p>
        </p:txBody>
      </p:sp>
      <p:graphicFrame>
        <p:nvGraphicFramePr>
          <p:cNvPr id="4" name="Diagram 3"/>
          <p:cNvGraphicFramePr/>
          <p:nvPr>
            <p:extLst/>
          </p:nvPr>
        </p:nvGraphicFramePr>
        <p:xfrm>
          <a:off x="1750142" y="1129267"/>
          <a:ext cx="5781368" cy="2884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561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4920" y="847326"/>
            <a:ext cx="8610603" cy="3800874"/>
          </a:xfrm>
          <a:prstGeom prst="rect">
            <a:avLst/>
          </a:prstGeom>
          <a:solidFill>
            <a:schemeClr val="accent1">
              <a:lumMod val="20000"/>
              <a:lumOff val="80000"/>
              <a:alpha val="8000"/>
            </a:schemeClr>
          </a:solid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892872"/>
            <a:endParaRPr lang="en-US">
              <a:solidFill>
                <a:srgbClr val="242424"/>
              </a:solidFill>
            </a:endParaRPr>
          </a:p>
        </p:txBody>
      </p:sp>
      <p:sp>
        <p:nvSpPr>
          <p:cNvPr id="2" name="Title 1"/>
          <p:cNvSpPr>
            <a:spLocks noGrp="1"/>
          </p:cNvSpPr>
          <p:nvPr>
            <p:ph type="title"/>
          </p:nvPr>
        </p:nvSpPr>
        <p:spPr>
          <a:xfrm>
            <a:off x="644877" y="272042"/>
            <a:ext cx="8371802" cy="608620"/>
          </a:xfrm>
        </p:spPr>
        <p:txBody>
          <a:bodyPr anchor="ctr">
            <a:noAutofit/>
          </a:bodyPr>
          <a:lstStyle/>
          <a:p>
            <a:pPr lvl="0" fontAlgn="base">
              <a:spcAft>
                <a:spcPct val="0"/>
              </a:spcAft>
            </a:pPr>
            <a:r>
              <a:rPr lang="en-US" dirty="0">
                <a:solidFill>
                  <a:srgbClr val="0070C0"/>
                </a:solidFill>
              </a:rPr>
              <a:t>Implementation Roadmap</a:t>
            </a:r>
          </a:p>
        </p:txBody>
      </p:sp>
      <p:sp>
        <p:nvSpPr>
          <p:cNvPr id="20" name="Arc 9"/>
          <p:cNvSpPr>
            <a:spLocks/>
          </p:cNvSpPr>
          <p:nvPr/>
        </p:nvSpPr>
        <p:spPr bwMode="auto">
          <a:xfrm flipV="1">
            <a:off x="284919" y="1102126"/>
            <a:ext cx="5640013" cy="3607590"/>
          </a:xfrm>
          <a:custGeom>
            <a:avLst/>
            <a:gdLst>
              <a:gd name="T0" fmla="*/ 79962 w 21600"/>
              <a:gd name="T1" fmla="*/ 0 h 21614"/>
              <a:gd name="T2" fmla="*/ 6694488 w 21600"/>
              <a:gd name="T3" fmla="*/ 3676650 h 21614"/>
              <a:gd name="T4" fmla="*/ 0 w 21600"/>
              <a:gd name="T5" fmla="*/ 3673928 h 21614"/>
              <a:gd name="T6" fmla="*/ 0 60000 65536"/>
              <a:gd name="T7" fmla="*/ 0 60000 65536"/>
              <a:gd name="T8" fmla="*/ 0 60000 65536"/>
              <a:gd name="T9" fmla="*/ 0 w 21600"/>
              <a:gd name="T10" fmla="*/ 0 h 21614"/>
              <a:gd name="T11" fmla="*/ 21600 w 21600"/>
              <a:gd name="T12" fmla="*/ 21614 h 21614"/>
            </a:gdLst>
            <a:ahLst/>
            <a:cxnLst>
              <a:cxn ang="T6">
                <a:pos x="T0" y="T1"/>
              </a:cxn>
              <a:cxn ang="T7">
                <a:pos x="T2" y="T3"/>
              </a:cxn>
              <a:cxn ang="T8">
                <a:pos x="T4" y="T5"/>
              </a:cxn>
            </a:cxnLst>
            <a:rect l="T9" t="T10" r="T11" b="T12"/>
            <a:pathLst>
              <a:path w="21600" h="21614" fill="none" extrusionOk="0">
                <a:moveTo>
                  <a:pt x="258" y="-1"/>
                </a:moveTo>
                <a:cubicBezTo>
                  <a:pt x="12085" y="140"/>
                  <a:pt x="21600" y="9769"/>
                  <a:pt x="21600" y="21598"/>
                </a:cubicBezTo>
                <a:cubicBezTo>
                  <a:pt x="21600" y="21603"/>
                  <a:pt x="21599" y="21608"/>
                  <a:pt x="21599" y="21613"/>
                </a:cubicBezTo>
              </a:path>
              <a:path w="21600" h="21614" stroke="0" extrusionOk="0">
                <a:moveTo>
                  <a:pt x="258" y="-1"/>
                </a:moveTo>
                <a:cubicBezTo>
                  <a:pt x="12085" y="140"/>
                  <a:pt x="21600" y="9769"/>
                  <a:pt x="21600" y="21598"/>
                </a:cubicBezTo>
                <a:cubicBezTo>
                  <a:pt x="21600" y="21603"/>
                  <a:pt x="21599" y="21608"/>
                  <a:pt x="21599" y="21613"/>
                </a:cubicBezTo>
                <a:lnTo>
                  <a:pt x="0" y="21598"/>
                </a:lnTo>
                <a:close/>
              </a:path>
            </a:pathLst>
          </a:custGeom>
          <a:solidFill>
            <a:schemeClr val="accent1">
              <a:lumMod val="20000"/>
              <a:lumOff val="80000"/>
            </a:schemeClr>
          </a:solidFill>
          <a:ln w="9525">
            <a:solidFill>
              <a:srgbClr val="4F81BD">
                <a:lumMod val="60000"/>
                <a:lumOff val="40000"/>
              </a:srgbClr>
            </a:solidFill>
            <a:round/>
            <a:headEnd type="none" w="sm" len="sm"/>
            <a:tailEnd type="none" w="sm" len="sm"/>
          </a:ln>
          <a:scene3d>
            <a:camera prst="orthographicFront">
              <a:rot lat="600000" lon="0" rev="21540000"/>
            </a:camera>
            <a:lightRig rig="threePt" dir="t"/>
          </a:scene3d>
          <a:extLst/>
        </p:spPr>
        <p:txBody>
          <a:bodyPr wrap="none" anchor="ctr"/>
          <a:lstStyle/>
          <a:p>
            <a:pPr fontAlgn="base">
              <a:spcBef>
                <a:spcPct val="0"/>
              </a:spcBef>
              <a:spcAft>
                <a:spcPct val="0"/>
              </a:spcAft>
              <a:defRPr/>
            </a:pPr>
            <a:r>
              <a:rPr lang="en-US" sz="1100" kern="0">
                <a:solidFill>
                  <a:srgbClr val="1F497D"/>
                </a:solidFill>
                <a:latin typeface="Tahoma" panose="020B0604030504040204" pitchFamily="34" charset="0"/>
                <a:ea typeface="Tahoma" panose="020B0604030504040204" pitchFamily="34" charset="0"/>
                <a:cs typeface="Tahoma" panose="020B0604030504040204" pitchFamily="34" charset="0"/>
              </a:rPr>
              <a:t> 	</a:t>
            </a:r>
            <a:endParaRPr lang="en-US" sz="1100" kern="0" dirty="0">
              <a:solidFill>
                <a:srgbClr val="1F497D"/>
              </a:solidFill>
              <a:latin typeface="Tahoma" panose="020B0604030504040204" pitchFamily="34" charset="0"/>
              <a:ea typeface="Tahoma" panose="020B0604030504040204" pitchFamily="34" charset="0"/>
              <a:cs typeface="Tahoma" panose="020B0604030504040204" pitchFamily="34" charset="0"/>
            </a:endParaRPr>
          </a:p>
        </p:txBody>
      </p:sp>
      <p:sp>
        <p:nvSpPr>
          <p:cNvPr id="21" name="Arc 13"/>
          <p:cNvSpPr>
            <a:spLocks/>
          </p:cNvSpPr>
          <p:nvPr/>
        </p:nvSpPr>
        <p:spPr bwMode="auto">
          <a:xfrm flipV="1">
            <a:off x="303985" y="1114492"/>
            <a:ext cx="2811625" cy="1930472"/>
          </a:xfrm>
          <a:custGeom>
            <a:avLst/>
            <a:gdLst>
              <a:gd name="T0" fmla="*/ 0 w 21600"/>
              <a:gd name="T1" fmla="*/ 0 h 21600"/>
              <a:gd name="T2" fmla="*/ 4227513 w 21600"/>
              <a:gd name="T3" fmla="*/ 1854200 h 21600"/>
              <a:gd name="T4" fmla="*/ 0 w 21600"/>
              <a:gd name="T5" fmla="*/ 18542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1">
              <a:lumMod val="60000"/>
              <a:lumOff val="40000"/>
            </a:schemeClr>
          </a:solidFill>
          <a:ln w="9525">
            <a:solidFill>
              <a:srgbClr val="4F81BD">
                <a:lumMod val="60000"/>
                <a:lumOff val="40000"/>
              </a:srgbClr>
            </a:solidFill>
            <a:round/>
            <a:headEnd type="none" w="sm" len="sm"/>
            <a:tailEnd type="none" w="sm" len="sm"/>
          </a:ln>
          <a:extLst/>
        </p:spPr>
        <p:txBody>
          <a:bodyPr wrap="none" anchor="ctr"/>
          <a:lstStyle/>
          <a:p>
            <a:pPr fontAlgn="base">
              <a:spcBef>
                <a:spcPct val="0"/>
              </a:spcBef>
              <a:spcAft>
                <a:spcPct val="0"/>
              </a:spcAft>
              <a:defRPr/>
            </a:pPr>
            <a:endParaRPr lang="en-US" sz="1100" kern="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284919" y="858390"/>
            <a:ext cx="2830690" cy="307777"/>
          </a:xfrm>
          <a:prstGeom prst="rect">
            <a:avLst/>
          </a:prstGeom>
          <a:solidFill>
            <a:srgbClr val="1F497D"/>
          </a:solidFill>
        </p:spPr>
        <p:txBody>
          <a:bodyPr wrap="square" rtlCol="0">
            <a:spAutoFit/>
          </a:bodyPr>
          <a:lstStyle/>
          <a:p>
            <a:pPr algn="ctr" fontAlgn="base">
              <a:spcBef>
                <a:spcPct val="0"/>
              </a:spcBef>
              <a:spcAft>
                <a:spcPct val="0"/>
              </a:spcAft>
              <a:defRPr/>
            </a:pPr>
            <a:r>
              <a:rPr lang="en-US" sz="1400" kern="0" dirty="0">
                <a:solidFill>
                  <a:prstClr val="white"/>
                </a:solidFill>
                <a:latin typeface="Tahoma" panose="020B0604030504040204" pitchFamily="34" charset="0"/>
                <a:ea typeface="Tahoma" panose="020B0604030504040204" pitchFamily="34" charset="0"/>
                <a:cs typeface="Tahoma" panose="020B0604030504040204" pitchFamily="34" charset="0"/>
              </a:rPr>
              <a:t>0 -  3 Months</a:t>
            </a:r>
          </a:p>
        </p:txBody>
      </p:sp>
      <p:sp>
        <p:nvSpPr>
          <p:cNvPr id="24" name="TextBox 23"/>
          <p:cNvSpPr txBox="1"/>
          <p:nvPr/>
        </p:nvSpPr>
        <p:spPr>
          <a:xfrm>
            <a:off x="3131855" y="866325"/>
            <a:ext cx="2834640" cy="307777"/>
          </a:xfrm>
          <a:prstGeom prst="rect">
            <a:avLst/>
          </a:prstGeom>
          <a:solidFill>
            <a:srgbClr val="1F497D"/>
          </a:solidFill>
        </p:spPr>
        <p:txBody>
          <a:bodyPr wrap="square" rtlCol="0">
            <a:spAutoFit/>
          </a:bodyPr>
          <a:lstStyle/>
          <a:p>
            <a:pPr algn="ctr" fontAlgn="base">
              <a:spcBef>
                <a:spcPct val="0"/>
              </a:spcBef>
              <a:spcAft>
                <a:spcPct val="0"/>
              </a:spcAft>
              <a:defRPr/>
            </a:pPr>
            <a:r>
              <a:rPr lang="en-US" sz="1400" kern="0" dirty="0">
                <a:solidFill>
                  <a:prstClr val="white"/>
                </a:solidFill>
                <a:latin typeface="Tahoma" panose="020B0604030504040204" pitchFamily="34" charset="0"/>
                <a:ea typeface="Tahoma" panose="020B0604030504040204" pitchFamily="34" charset="0"/>
                <a:cs typeface="Tahoma" panose="020B0604030504040204" pitchFamily="34" charset="0"/>
              </a:rPr>
              <a:t>4 - 6 Months</a:t>
            </a:r>
          </a:p>
        </p:txBody>
      </p:sp>
      <p:sp>
        <p:nvSpPr>
          <p:cNvPr id="25" name="TextBox 24"/>
          <p:cNvSpPr txBox="1"/>
          <p:nvPr/>
        </p:nvSpPr>
        <p:spPr>
          <a:xfrm>
            <a:off x="5982740" y="850774"/>
            <a:ext cx="2912781" cy="307777"/>
          </a:xfrm>
          <a:prstGeom prst="rect">
            <a:avLst/>
          </a:prstGeom>
          <a:solidFill>
            <a:srgbClr val="1F497D"/>
          </a:solidFill>
        </p:spPr>
        <p:txBody>
          <a:bodyPr wrap="square" rtlCol="0">
            <a:spAutoFit/>
          </a:bodyPr>
          <a:lstStyle/>
          <a:p>
            <a:pPr algn="ctr" fontAlgn="base">
              <a:spcBef>
                <a:spcPct val="0"/>
              </a:spcBef>
              <a:spcAft>
                <a:spcPct val="0"/>
              </a:spcAft>
              <a:defRPr/>
            </a:pPr>
            <a:r>
              <a:rPr lang="en-US" sz="1400" kern="0" dirty="0">
                <a:solidFill>
                  <a:prstClr val="white"/>
                </a:solidFill>
                <a:latin typeface="Tahoma" panose="020B0604030504040204" pitchFamily="34" charset="0"/>
                <a:ea typeface="Tahoma" panose="020B0604030504040204" pitchFamily="34" charset="0"/>
                <a:cs typeface="Tahoma" panose="020B0604030504040204" pitchFamily="34" charset="0"/>
              </a:rPr>
              <a:t>7 - 9 Months</a:t>
            </a:r>
          </a:p>
        </p:txBody>
      </p:sp>
      <p:sp>
        <p:nvSpPr>
          <p:cNvPr id="26" name="TextBox 25"/>
          <p:cNvSpPr txBox="1"/>
          <p:nvPr/>
        </p:nvSpPr>
        <p:spPr>
          <a:xfrm>
            <a:off x="277313" y="1193327"/>
            <a:ext cx="2517900" cy="1815882"/>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Standardize on microservices tools, frameworks, and solutions</a:t>
            </a:r>
          </a:p>
          <a:p>
            <a:pPr marL="171446" indent="-171446" fontAlgn="base">
              <a:spcBef>
                <a:spcPct val="0"/>
              </a:spcBef>
              <a:spcAft>
                <a:spcPct val="0"/>
              </a:spcAft>
              <a:buFont typeface="Arial" panose="020B0604020202020204" pitchFamily="34" charset="0"/>
              <a:buChar char="•"/>
              <a:defRPr/>
            </a:pPr>
            <a:endPar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Train initial set of microservices </a:t>
            </a:r>
            <a:b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b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developers &amp; </a:t>
            </a:r>
          </a:p>
          <a:p>
            <a:pPr indent="173038" fontAlgn="base">
              <a:spcBef>
                <a:spcPct val="0"/>
              </a:spcBef>
              <a:spcAft>
                <a:spcPct val="0"/>
              </a:spcAft>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architects</a:t>
            </a:r>
          </a:p>
        </p:txBody>
      </p:sp>
      <p:sp>
        <p:nvSpPr>
          <p:cNvPr id="27" name="TextBox 26"/>
          <p:cNvSpPr txBox="1"/>
          <p:nvPr/>
        </p:nvSpPr>
        <p:spPr>
          <a:xfrm>
            <a:off x="2425591" y="2289899"/>
            <a:ext cx="3171338" cy="523220"/>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Develop strategic case studies, collaterals &amp; POVs </a:t>
            </a:r>
          </a:p>
        </p:txBody>
      </p:sp>
      <p:sp>
        <p:nvSpPr>
          <p:cNvPr id="28" name="TextBox 27"/>
          <p:cNvSpPr txBox="1"/>
          <p:nvPr/>
        </p:nvSpPr>
        <p:spPr>
          <a:xfrm>
            <a:off x="908029" y="3112135"/>
            <a:ext cx="3361929" cy="523220"/>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Form &amp; train additional microservices feature teams</a:t>
            </a:r>
          </a:p>
        </p:txBody>
      </p:sp>
      <p:sp>
        <p:nvSpPr>
          <p:cNvPr id="29" name="TextBox 28"/>
          <p:cNvSpPr txBox="1"/>
          <p:nvPr/>
        </p:nvSpPr>
        <p:spPr>
          <a:xfrm>
            <a:off x="3123216" y="1375637"/>
            <a:ext cx="2799249" cy="738664"/>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Short-duration prototypes &amp; POCs for clients across multiple verticals</a:t>
            </a:r>
          </a:p>
        </p:txBody>
      </p:sp>
      <p:sp>
        <p:nvSpPr>
          <p:cNvPr id="30" name="TextBox 29"/>
          <p:cNvSpPr txBox="1"/>
          <p:nvPr/>
        </p:nvSpPr>
        <p:spPr>
          <a:xfrm>
            <a:off x="6043621" y="1455946"/>
            <a:ext cx="2653119" cy="738664"/>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Larger and longer strategic engagements focused around microservices</a:t>
            </a:r>
          </a:p>
        </p:txBody>
      </p:sp>
      <p:sp>
        <p:nvSpPr>
          <p:cNvPr id="31" name="TextBox 30"/>
          <p:cNvSpPr txBox="1"/>
          <p:nvPr/>
        </p:nvSpPr>
        <p:spPr>
          <a:xfrm>
            <a:off x="3821647" y="4048067"/>
            <a:ext cx="4830518" cy="307777"/>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Build &amp; Operationalize microservices COE in UST</a:t>
            </a:r>
          </a:p>
        </p:txBody>
      </p:sp>
      <p:sp>
        <p:nvSpPr>
          <p:cNvPr id="32" name="TextBox 31"/>
          <p:cNvSpPr txBox="1"/>
          <p:nvPr/>
        </p:nvSpPr>
        <p:spPr>
          <a:xfrm>
            <a:off x="5304066" y="2752937"/>
            <a:ext cx="3597478" cy="738664"/>
          </a:xfrm>
          <a:prstGeom prst="rect">
            <a:avLst/>
          </a:prstGeom>
          <a:noFill/>
        </p:spPr>
        <p:txBody>
          <a:bodyPr wrap="square" rtlCol="0">
            <a:spAutoFit/>
          </a:bodyPr>
          <a:lstStyle/>
          <a:p>
            <a:pPr marL="171446" indent="-171446" fontAlgn="base">
              <a:spcBef>
                <a:spcPct val="0"/>
              </a:spcBef>
              <a:spcAft>
                <a:spcPct val="0"/>
              </a:spcAft>
              <a:buFont typeface="Arial" panose="020B0604020202020204" pitchFamily="34" charset="0"/>
              <a:buChar char="•"/>
              <a:defRPr/>
            </a:pPr>
            <a:r>
              <a:rPr lang="en-US" sz="1400" kern="0" dirty="0">
                <a:solidFill>
                  <a:prstClr val="black"/>
                </a:solidFill>
                <a:latin typeface="Tahoma" panose="020B0604030504040204" pitchFamily="34" charset="0"/>
                <a:ea typeface="Tahoma" panose="020B0604030504040204" pitchFamily="34" charset="0"/>
                <a:cs typeface="Tahoma" panose="020B0604030504040204" pitchFamily="34" charset="0"/>
              </a:rPr>
              <a:t>Opportunities to bring strongly differentiated UST branded microservices tools &amp; products to market</a:t>
            </a:r>
          </a:p>
        </p:txBody>
      </p:sp>
    </p:spTree>
    <p:extLst>
      <p:ext uri="{BB962C8B-B14F-4D97-AF65-F5344CB8AC3E}">
        <p14:creationId xmlns:p14="http://schemas.microsoft.com/office/powerpoint/2010/main" val="318665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863" y="953046"/>
            <a:ext cx="9137137" cy="3557016"/>
          </a:xfrm>
          <a:prstGeom prst="rect">
            <a:avLst/>
          </a:prstGeom>
        </p:spPr>
      </p:pic>
      <p:sp>
        <p:nvSpPr>
          <p:cNvPr id="2" name="Title 1"/>
          <p:cNvSpPr>
            <a:spLocks noGrp="1"/>
          </p:cNvSpPr>
          <p:nvPr>
            <p:ph type="title"/>
          </p:nvPr>
        </p:nvSpPr>
        <p:spPr>
          <a:xfrm>
            <a:off x="644876" y="272041"/>
            <a:ext cx="8263150" cy="608620"/>
          </a:xfrm>
        </p:spPr>
        <p:txBody>
          <a:bodyPr anchor="ctr">
            <a:normAutofit/>
          </a:bodyPr>
          <a:lstStyle/>
          <a:p>
            <a:r>
              <a:rPr lang="en-US" dirty="0">
                <a:solidFill>
                  <a:srgbClr val="0070C0"/>
                </a:solidFill>
              </a:rPr>
              <a:t>Microservices: Investments Required</a:t>
            </a:r>
          </a:p>
        </p:txBody>
      </p:sp>
      <p:graphicFrame>
        <p:nvGraphicFramePr>
          <p:cNvPr id="5" name="object 5"/>
          <p:cNvGraphicFramePr>
            <a:graphicFrameLocks noGrp="1"/>
          </p:cNvGraphicFramePr>
          <p:nvPr>
            <p:extLst>
              <p:ext uri="{D42A27DB-BD31-4B8C-83A1-F6EECF244321}">
                <p14:modId xmlns:p14="http://schemas.microsoft.com/office/powerpoint/2010/main" val="2997120900"/>
              </p:ext>
            </p:extLst>
          </p:nvPr>
        </p:nvGraphicFramePr>
        <p:xfrm>
          <a:off x="6862" y="955331"/>
          <a:ext cx="9137137" cy="3564896"/>
        </p:xfrm>
        <a:graphic>
          <a:graphicData uri="http://schemas.openxmlformats.org/drawingml/2006/table">
            <a:tbl>
              <a:tblPr firstRow="1" bandRow="1">
                <a:tableStyleId>{2D5ABB26-0587-4C30-8999-92F81FD0307C}</a:tableStyleId>
              </a:tblPr>
              <a:tblGrid>
                <a:gridCol w="1629325">
                  <a:extLst>
                    <a:ext uri="{9D8B030D-6E8A-4147-A177-3AD203B41FA5}">
                      <a16:colId xmlns:a16="http://schemas.microsoft.com/office/drawing/2014/main" val="20000"/>
                    </a:ext>
                  </a:extLst>
                </a:gridCol>
                <a:gridCol w="7507812">
                  <a:extLst>
                    <a:ext uri="{9D8B030D-6E8A-4147-A177-3AD203B41FA5}">
                      <a16:colId xmlns:a16="http://schemas.microsoft.com/office/drawing/2014/main" val="20002"/>
                    </a:ext>
                  </a:extLst>
                </a:gridCol>
              </a:tblGrid>
              <a:tr h="297023">
                <a:tc>
                  <a:txBody>
                    <a:bodyPr/>
                    <a:lstStyle/>
                    <a:p>
                      <a:pPr marL="0" algn="l" defTabSz="892894" rtl="0" eaLnBrk="1" latinLnBrk="0" hangingPunct="1">
                        <a:lnSpc>
                          <a:spcPct val="100000"/>
                        </a:lnSpc>
                        <a:spcBef>
                          <a:spcPts val="35"/>
                        </a:spcBef>
                      </a:pPr>
                      <a:r>
                        <a:rPr sz="1400" b="1" kern="1200" spc="5" dirty="0">
                          <a:solidFill>
                            <a:schemeClr val="bg1"/>
                          </a:solidFill>
                          <a:latin typeface="Century Gothic"/>
                          <a:ea typeface="+mn-ea"/>
                          <a:cs typeface="Times New Roman"/>
                        </a:rPr>
                        <a:t>Areas</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1"/>
                    </a:solidFill>
                  </a:tcPr>
                </a:tc>
                <a:tc>
                  <a:txBody>
                    <a:bodyPr/>
                    <a:lstStyle/>
                    <a:p>
                      <a:pPr marL="0" algn="l" defTabSz="892894" rtl="0" eaLnBrk="1" latinLnBrk="0" hangingPunct="1">
                        <a:lnSpc>
                          <a:spcPct val="100000"/>
                        </a:lnSpc>
                        <a:spcBef>
                          <a:spcPts val="35"/>
                        </a:spcBef>
                      </a:pPr>
                      <a:r>
                        <a:rPr sz="1400" b="1" kern="1200" spc="5" dirty="0">
                          <a:solidFill>
                            <a:schemeClr val="bg1"/>
                          </a:solidFill>
                          <a:latin typeface="Century Gothic"/>
                          <a:ea typeface="+mn-ea"/>
                          <a:cs typeface="Times New Roman"/>
                        </a:rPr>
                        <a:t>Details</a:t>
                      </a: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274061">
                <a:tc>
                  <a:txBody>
                    <a:bodyPr/>
                    <a:lstStyle/>
                    <a:p>
                      <a:pPr marL="0" marR="288290" algn="l" defTabSz="892894" rtl="0" eaLnBrk="1" latinLnBrk="0" hangingPunct="1">
                        <a:lnSpc>
                          <a:spcPct val="100000"/>
                        </a:lnSpc>
                        <a:spcBef>
                          <a:spcPts val="35"/>
                        </a:spcBef>
                      </a:pPr>
                      <a:r>
                        <a:rPr lang="en-US" sz="1400" b="0" kern="1200" spc="5" dirty="0">
                          <a:solidFill>
                            <a:schemeClr val="bg1"/>
                          </a:solidFill>
                          <a:latin typeface="Century Gothic"/>
                          <a:ea typeface="+mn-ea"/>
                          <a:cs typeface="Times New Roman"/>
                        </a:rPr>
                        <a:t>Training &amp; Certifications</a:t>
                      </a:r>
                      <a:endParaRPr sz="1400" b="0" kern="1200" spc="5" dirty="0">
                        <a:solidFill>
                          <a:schemeClr val="bg1"/>
                        </a:solidFill>
                        <a:latin typeface="Century Gothic"/>
                        <a:ea typeface="+mn-ea"/>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tx1">
                        <a:alpha val="50000"/>
                      </a:schemeClr>
                    </a:solidFill>
                  </a:tcPr>
                </a:tc>
                <a:tc>
                  <a:txBody>
                    <a:bodyPr/>
                    <a:lstStyle/>
                    <a:p>
                      <a:pPr marL="168275"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Certifications, training</a:t>
                      </a:r>
                    </a:p>
                    <a:p>
                      <a:pPr marL="614722" lvl="1"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Application Platforms: Pivotal</a:t>
                      </a:r>
                      <a:r>
                        <a:rPr lang="en-US" sz="1400" b="0" kern="1200" spc="5" baseline="0" dirty="0">
                          <a:solidFill>
                            <a:schemeClr val="bg1"/>
                          </a:solidFill>
                          <a:latin typeface="Century Gothic"/>
                          <a:ea typeface="+mn-ea"/>
                          <a:cs typeface="Times New Roman"/>
                        </a:rPr>
                        <a:t> </a:t>
                      </a:r>
                      <a:r>
                        <a:rPr lang="en-US" sz="1400" b="0" kern="1200" spc="5" dirty="0">
                          <a:solidFill>
                            <a:schemeClr val="bg1"/>
                          </a:solidFill>
                          <a:latin typeface="Century Gothic"/>
                          <a:ea typeface="+mn-ea"/>
                          <a:cs typeface="Times New Roman"/>
                        </a:rPr>
                        <a:t>Cloud</a:t>
                      </a:r>
                      <a:r>
                        <a:rPr lang="en-US" sz="1400" b="0" kern="1200" spc="5" baseline="0" dirty="0">
                          <a:solidFill>
                            <a:schemeClr val="bg1"/>
                          </a:solidFill>
                          <a:latin typeface="Century Gothic"/>
                          <a:ea typeface="+mn-ea"/>
                          <a:cs typeface="Times New Roman"/>
                        </a:rPr>
                        <a:t> Foundry, Red Hat </a:t>
                      </a:r>
                      <a:r>
                        <a:rPr lang="en-US" sz="1400" b="0" kern="1200" spc="5" baseline="0" dirty="0" err="1">
                          <a:solidFill>
                            <a:schemeClr val="bg1"/>
                          </a:solidFill>
                          <a:latin typeface="Century Gothic"/>
                          <a:ea typeface="+mn-ea"/>
                          <a:cs typeface="Times New Roman"/>
                        </a:rPr>
                        <a:t>OpenShift</a:t>
                      </a:r>
                      <a:endParaRPr lang="en-US" sz="1400" b="0" kern="1200" spc="5" baseline="0" dirty="0">
                        <a:solidFill>
                          <a:schemeClr val="bg1"/>
                        </a:solidFill>
                        <a:latin typeface="Century Gothic"/>
                        <a:ea typeface="+mn-ea"/>
                        <a:cs typeface="Times New Roman"/>
                      </a:endParaRPr>
                    </a:p>
                    <a:p>
                      <a:pPr marL="614722" lvl="1" indent="-168275" algn="l" defTabSz="892894" rtl="0" eaLnBrk="1" latinLnBrk="0" hangingPunct="1">
                        <a:lnSpc>
                          <a:spcPct val="100000"/>
                        </a:lnSpc>
                        <a:spcBef>
                          <a:spcPts val="35"/>
                        </a:spcBef>
                        <a:buFont typeface="Arial"/>
                        <a:buChar char="•"/>
                        <a:tabLst>
                          <a:tab pos="372110" algn="l"/>
                          <a:tab pos="372745" algn="l"/>
                        </a:tabLst>
                      </a:pPr>
                      <a:r>
                        <a:rPr lang="en-US" sz="1400" b="0" kern="1200" spc="5" baseline="0" dirty="0">
                          <a:solidFill>
                            <a:schemeClr val="bg1"/>
                          </a:solidFill>
                          <a:latin typeface="Century Gothic"/>
                          <a:ea typeface="+mn-ea"/>
                          <a:cs typeface="Times New Roman"/>
                        </a:rPr>
                        <a:t>Container Orchestration Platforms: Kubernetes, Mesos</a:t>
                      </a:r>
                    </a:p>
                    <a:p>
                      <a:pPr marL="614722" lvl="1" indent="-168275" algn="l" defTabSz="892894" rtl="0" eaLnBrk="1" latinLnBrk="0" hangingPunct="1">
                        <a:lnSpc>
                          <a:spcPct val="100000"/>
                        </a:lnSpc>
                        <a:spcBef>
                          <a:spcPts val="35"/>
                        </a:spcBef>
                        <a:buFont typeface="Arial"/>
                        <a:buChar char="•"/>
                        <a:tabLst>
                          <a:tab pos="372110" algn="l"/>
                          <a:tab pos="372745" algn="l"/>
                        </a:tabLst>
                      </a:pPr>
                      <a:r>
                        <a:rPr lang="en-US" sz="1400" b="0" kern="1200" spc="5" baseline="0" dirty="0">
                          <a:solidFill>
                            <a:schemeClr val="bg1"/>
                          </a:solidFill>
                          <a:latin typeface="Century Gothic"/>
                          <a:ea typeface="+mn-ea"/>
                          <a:cs typeface="Times New Roman"/>
                        </a:rPr>
                        <a:t>Microservices Methodology &amp; Best Practices</a:t>
                      </a:r>
                      <a:endParaRPr lang="en-US" sz="1400" b="0" kern="1200" spc="5" dirty="0">
                        <a:solidFill>
                          <a:schemeClr val="bg1"/>
                        </a:solidFill>
                        <a:latin typeface="Century Gothic"/>
                        <a:ea typeface="+mn-ea"/>
                        <a:cs typeface="Times New Roman"/>
                      </a:endParaRPr>
                    </a:p>
                    <a:p>
                      <a:pPr marL="168275"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Sourcing for more specialists</a:t>
                      </a:r>
                    </a:p>
                    <a:p>
                      <a:pPr marL="168275" marR="449580" lvl="1" indent="-168275" algn="l" defTabSz="892894" rtl="0" eaLnBrk="1" latinLnBrk="0" hangingPunct="1">
                        <a:lnSpc>
                          <a:spcPct val="100000"/>
                        </a:lnSpc>
                        <a:spcBef>
                          <a:spcPts val="35"/>
                        </a:spcBef>
                        <a:buFont typeface="Arial"/>
                        <a:buChar char="•"/>
                        <a:tabLst/>
                      </a:pPr>
                      <a:r>
                        <a:rPr lang="en-US" sz="1400" b="0" kern="1200" spc="5" dirty="0">
                          <a:solidFill>
                            <a:schemeClr val="bg1"/>
                          </a:solidFill>
                          <a:latin typeface="Century Gothic"/>
                          <a:ea typeface="+mn-ea"/>
                          <a:cs typeface="Times New Roman"/>
                        </a:rPr>
                        <a:t>AWS &amp; Azure, Private Cloud (OpenStack)</a:t>
                      </a: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10001"/>
                  </a:ext>
                </a:extLst>
              </a:tr>
              <a:tr h="849374">
                <a:tc>
                  <a:txBody>
                    <a:bodyPr/>
                    <a:lstStyle/>
                    <a:p>
                      <a:pPr marL="0" marR="524510" algn="l" defTabSz="892894" rtl="0" eaLnBrk="1" latinLnBrk="0" hangingPunct="1">
                        <a:lnSpc>
                          <a:spcPct val="100000"/>
                        </a:lnSpc>
                        <a:spcBef>
                          <a:spcPts val="35"/>
                        </a:spcBef>
                      </a:pPr>
                      <a:r>
                        <a:rPr lang="en-US" sz="1400" b="0" kern="1200" spc="5" dirty="0">
                          <a:solidFill>
                            <a:schemeClr val="bg1"/>
                          </a:solidFill>
                          <a:latin typeface="Century Gothic"/>
                          <a:ea typeface="+mn-ea"/>
                          <a:cs typeface="Times New Roman"/>
                        </a:rPr>
                        <a:t>Sourcing</a:t>
                      </a:r>
                      <a:endParaRPr sz="1400" b="0" kern="1200" spc="5" dirty="0">
                        <a:solidFill>
                          <a:schemeClr val="bg1"/>
                        </a:solidFill>
                        <a:latin typeface="Century Gothic"/>
                        <a:ea typeface="+mn-ea"/>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tx1">
                        <a:alpha val="50000"/>
                      </a:schemeClr>
                    </a:solidFill>
                  </a:tcPr>
                </a:tc>
                <a:tc>
                  <a:txBody>
                    <a:bodyPr/>
                    <a:lstStyle/>
                    <a:p>
                      <a:pPr marL="168275" indent="-168275" algn="l" defTabSz="892894" rtl="0" eaLnBrk="1" latinLnBrk="0" hangingPunct="1">
                        <a:lnSpc>
                          <a:spcPct val="100000"/>
                        </a:lnSpc>
                        <a:spcBef>
                          <a:spcPts val="35"/>
                        </a:spcBef>
                        <a:buFont typeface="Arial"/>
                        <a:buChar char="•"/>
                        <a:tabLst/>
                      </a:pPr>
                      <a:r>
                        <a:rPr lang="en-US" sz="1400" b="0" kern="1200" spc="5" dirty="0">
                          <a:solidFill>
                            <a:schemeClr val="bg1"/>
                          </a:solidFill>
                          <a:latin typeface="Century Gothic"/>
                          <a:ea typeface="+mn-ea"/>
                          <a:cs typeface="Times New Roman"/>
                        </a:rPr>
                        <a:t>Architects</a:t>
                      </a:r>
                    </a:p>
                    <a:p>
                      <a:pPr marL="168275" indent="-168275" algn="l" defTabSz="892894" rtl="0" eaLnBrk="1" latinLnBrk="0" hangingPunct="1">
                        <a:lnSpc>
                          <a:spcPct val="100000"/>
                        </a:lnSpc>
                        <a:spcBef>
                          <a:spcPts val="35"/>
                        </a:spcBef>
                        <a:buFont typeface="Arial"/>
                        <a:buChar char="•"/>
                        <a:tabLst/>
                      </a:pPr>
                      <a:r>
                        <a:rPr lang="en-US" sz="1400" b="0" kern="1200" spc="5" dirty="0">
                          <a:solidFill>
                            <a:schemeClr val="bg1"/>
                          </a:solidFill>
                          <a:latin typeface="Century Gothic"/>
                          <a:ea typeface="+mn-ea"/>
                          <a:cs typeface="Times New Roman"/>
                        </a:rPr>
                        <a:t>Developers</a:t>
                      </a:r>
                    </a:p>
                    <a:p>
                      <a:pPr marL="168275" indent="-168275" algn="l" defTabSz="892894" rtl="0" eaLnBrk="1" latinLnBrk="0" hangingPunct="1">
                        <a:lnSpc>
                          <a:spcPct val="100000"/>
                        </a:lnSpc>
                        <a:spcBef>
                          <a:spcPts val="35"/>
                        </a:spcBef>
                        <a:buFont typeface="Arial"/>
                        <a:buChar char="•"/>
                        <a:tabLst/>
                      </a:pPr>
                      <a:r>
                        <a:rPr lang="en-US" sz="1400" b="0" kern="1200" spc="5" dirty="0">
                          <a:solidFill>
                            <a:schemeClr val="bg1"/>
                          </a:solidFill>
                          <a:latin typeface="Century Gothic"/>
                          <a:ea typeface="+mn-ea"/>
                          <a:cs typeface="Times New Roman"/>
                        </a:rPr>
                        <a:t>Skill Sets:</a:t>
                      </a:r>
                      <a:r>
                        <a:rPr lang="en-US" sz="1400" b="0" kern="1200" spc="5" baseline="0" dirty="0">
                          <a:solidFill>
                            <a:schemeClr val="bg1"/>
                          </a:solidFill>
                          <a:latin typeface="Century Gothic"/>
                          <a:ea typeface="+mn-ea"/>
                          <a:cs typeface="Times New Roman"/>
                        </a:rPr>
                        <a:t> Cloud Foundry, </a:t>
                      </a:r>
                      <a:r>
                        <a:rPr lang="en-US" sz="1400" b="0" kern="1200" spc="5" baseline="0" dirty="0" err="1">
                          <a:solidFill>
                            <a:schemeClr val="bg1"/>
                          </a:solidFill>
                          <a:latin typeface="Century Gothic"/>
                          <a:ea typeface="+mn-ea"/>
                          <a:cs typeface="Times New Roman"/>
                        </a:rPr>
                        <a:t>OpenShift</a:t>
                      </a:r>
                      <a:r>
                        <a:rPr lang="en-US" sz="1400" b="0" kern="1200" spc="5" baseline="0" dirty="0">
                          <a:solidFill>
                            <a:schemeClr val="bg1"/>
                          </a:solidFill>
                          <a:latin typeface="Century Gothic"/>
                          <a:ea typeface="+mn-ea"/>
                          <a:cs typeface="Times New Roman"/>
                        </a:rPr>
                        <a:t>, REST API Security, Kubernetes, Amazon ECS, IoT, </a:t>
                      </a:r>
                      <a:r>
                        <a:rPr lang="en-US" sz="1400" b="0" kern="1200" spc="5" baseline="0" dirty="0" err="1">
                          <a:solidFill>
                            <a:schemeClr val="bg1"/>
                          </a:solidFill>
                          <a:latin typeface="Century Gothic"/>
                          <a:ea typeface="+mn-ea"/>
                          <a:cs typeface="Times New Roman"/>
                        </a:rPr>
                        <a:t>Node.Js</a:t>
                      </a:r>
                      <a:r>
                        <a:rPr lang="en-US" sz="1400" b="0" kern="1200" spc="5" baseline="0" dirty="0">
                          <a:solidFill>
                            <a:schemeClr val="bg1"/>
                          </a:solidFill>
                          <a:latin typeface="Century Gothic"/>
                          <a:ea typeface="+mn-ea"/>
                          <a:cs typeface="Times New Roman"/>
                        </a:rPr>
                        <a:t>, Spring Cloud</a:t>
                      </a:r>
                      <a:endParaRPr sz="1400" b="0" kern="1200" spc="5" dirty="0">
                        <a:solidFill>
                          <a:schemeClr val="bg1"/>
                        </a:solidFill>
                        <a:latin typeface="Century Gothic"/>
                        <a:ea typeface="+mn-ea"/>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10002"/>
                  </a:ext>
                </a:extLst>
              </a:tr>
              <a:tr h="1134273">
                <a:tc>
                  <a:txBody>
                    <a:bodyPr/>
                    <a:lstStyle/>
                    <a:p>
                      <a:pPr marL="0" algn="l" defTabSz="892894" rtl="0" eaLnBrk="1" latinLnBrk="0" hangingPunct="1">
                        <a:lnSpc>
                          <a:spcPct val="100000"/>
                        </a:lnSpc>
                        <a:spcBef>
                          <a:spcPts val="35"/>
                        </a:spcBef>
                      </a:pPr>
                      <a:endParaRPr sz="1400" b="0" kern="1200" spc="5" dirty="0">
                        <a:solidFill>
                          <a:schemeClr val="bg1"/>
                        </a:solidFill>
                        <a:latin typeface="Century Gothic"/>
                        <a:ea typeface="+mn-ea"/>
                        <a:cs typeface="Times New Roman"/>
                      </a:endParaRPr>
                    </a:p>
                    <a:p>
                      <a:pPr marL="0" algn="l" defTabSz="892894" rtl="0" eaLnBrk="1" latinLnBrk="0" hangingPunct="1">
                        <a:lnSpc>
                          <a:spcPct val="100000"/>
                        </a:lnSpc>
                        <a:spcBef>
                          <a:spcPts val="35"/>
                        </a:spcBef>
                      </a:pPr>
                      <a:r>
                        <a:rPr lang="en-US" sz="1400" b="0" kern="1200" spc="5" dirty="0">
                          <a:solidFill>
                            <a:schemeClr val="bg1"/>
                          </a:solidFill>
                          <a:latin typeface="Century Gothic"/>
                          <a:ea typeface="+mn-ea"/>
                          <a:cs typeface="Times New Roman"/>
                        </a:rPr>
                        <a:t>General</a:t>
                      </a:r>
                      <a:endParaRPr sz="1400" b="0" kern="1200" spc="5" dirty="0">
                        <a:solidFill>
                          <a:schemeClr val="bg1"/>
                        </a:solidFill>
                        <a:latin typeface="Century Gothic"/>
                        <a:ea typeface="+mn-ea"/>
                        <a:cs typeface="Times New Roman"/>
                      </a:endParaRP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chemeClr val="tx1">
                        <a:alpha val="50000"/>
                      </a:schemeClr>
                    </a:solidFill>
                  </a:tcPr>
                </a:tc>
                <a:tc>
                  <a:txBody>
                    <a:bodyPr/>
                    <a:lstStyle/>
                    <a:p>
                      <a:pPr marL="168275"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Methodology</a:t>
                      </a:r>
                      <a:r>
                        <a:rPr lang="en-US" sz="1400" b="0" kern="1200" spc="5" baseline="0" dirty="0">
                          <a:solidFill>
                            <a:schemeClr val="bg1"/>
                          </a:solidFill>
                          <a:latin typeface="Century Gothic"/>
                          <a:ea typeface="+mn-ea"/>
                          <a:cs typeface="Times New Roman"/>
                        </a:rPr>
                        <a:t> &amp; Solution Accelerators</a:t>
                      </a:r>
                      <a:endParaRPr lang="en-US" sz="1400" b="0" kern="1200" spc="5" dirty="0">
                        <a:solidFill>
                          <a:schemeClr val="bg1"/>
                        </a:solidFill>
                        <a:latin typeface="Century Gothic"/>
                        <a:ea typeface="+mn-ea"/>
                        <a:cs typeface="Times New Roman"/>
                      </a:endParaRPr>
                    </a:p>
                    <a:p>
                      <a:pPr marL="168275"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Publications</a:t>
                      </a:r>
                    </a:p>
                    <a:p>
                      <a:pPr marL="168275" indent="-168275" algn="l" defTabSz="892894" rtl="0" eaLnBrk="1" latinLnBrk="0" hangingPunct="1">
                        <a:lnSpc>
                          <a:spcPct val="100000"/>
                        </a:lnSpc>
                        <a:spcBef>
                          <a:spcPts val="35"/>
                        </a:spcBef>
                        <a:buFont typeface="Arial"/>
                        <a:buChar char="•"/>
                        <a:tabLst>
                          <a:tab pos="372110" algn="l"/>
                          <a:tab pos="372745" algn="l"/>
                        </a:tabLst>
                      </a:pPr>
                      <a:r>
                        <a:rPr lang="en-US" sz="1400" b="0" kern="1200" spc="5" dirty="0">
                          <a:solidFill>
                            <a:schemeClr val="bg1"/>
                          </a:solidFill>
                          <a:latin typeface="Century Gothic"/>
                          <a:ea typeface="+mn-ea"/>
                          <a:cs typeface="Times New Roman"/>
                        </a:rPr>
                        <a:t>Microservices Sales Training</a:t>
                      </a:r>
                    </a:p>
                    <a:p>
                      <a:pPr marL="168275" marR="0" lvl="0" indent="-168275" algn="l" defTabSz="892894" rtl="0" eaLnBrk="1" fontAlgn="auto" latinLnBrk="0" hangingPunct="1">
                        <a:lnSpc>
                          <a:spcPct val="100000"/>
                        </a:lnSpc>
                        <a:spcBef>
                          <a:spcPts val="35"/>
                        </a:spcBef>
                        <a:spcAft>
                          <a:spcPts val="0"/>
                        </a:spcAft>
                        <a:buClrTx/>
                        <a:buSzTx/>
                        <a:buFont typeface="Arial"/>
                        <a:buChar char="•"/>
                        <a:tabLst>
                          <a:tab pos="372110" algn="l"/>
                          <a:tab pos="372745" algn="l"/>
                        </a:tabLst>
                        <a:defRPr/>
                      </a:pPr>
                      <a:r>
                        <a:rPr lang="en-US" sz="1400" b="0" kern="1200" spc="5" dirty="0">
                          <a:solidFill>
                            <a:schemeClr val="bg1"/>
                          </a:solidFill>
                          <a:latin typeface="Century Gothic"/>
                          <a:ea typeface="+mn-ea"/>
                          <a:cs typeface="Times New Roman"/>
                        </a:rPr>
                        <a:t>Product</a:t>
                      </a:r>
                      <a:r>
                        <a:rPr lang="en-US" sz="1400" b="0" kern="1200" spc="5" baseline="0" dirty="0">
                          <a:solidFill>
                            <a:schemeClr val="bg1"/>
                          </a:solidFill>
                          <a:latin typeface="Century Gothic"/>
                          <a:ea typeface="+mn-ea"/>
                          <a:cs typeface="Times New Roman"/>
                        </a:rPr>
                        <a:t> &amp; Service Offering Maturity</a:t>
                      </a:r>
                      <a:endParaRPr lang="en-US" sz="1400" b="0" kern="1200" spc="5" dirty="0">
                        <a:solidFill>
                          <a:schemeClr val="bg1"/>
                        </a:solidFill>
                        <a:latin typeface="Century Gothic"/>
                        <a:ea typeface="+mn-ea"/>
                        <a:cs typeface="Times New Roman"/>
                      </a:endParaRPr>
                    </a:p>
                    <a:p>
                      <a:pPr marL="168275" indent="-168275" algn="l" defTabSz="892894" rtl="0" eaLnBrk="1" latinLnBrk="0" hangingPunct="1">
                        <a:lnSpc>
                          <a:spcPct val="100000"/>
                        </a:lnSpc>
                        <a:spcBef>
                          <a:spcPts val="35"/>
                        </a:spcBef>
                        <a:buFont typeface="Arial"/>
                        <a:buChar char="•"/>
                        <a:tabLst>
                          <a:tab pos="372110" algn="l"/>
                          <a:tab pos="372745" algn="l"/>
                        </a:tabLst>
                      </a:pPr>
                      <a:endParaRPr sz="1400" b="0" kern="1200" spc="5" dirty="0">
                        <a:solidFill>
                          <a:schemeClr val="bg1"/>
                        </a:solidFill>
                        <a:latin typeface="Century Gothic"/>
                        <a:ea typeface="+mn-ea"/>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6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rgbClr val="0070C0"/>
                </a:solidFill>
              </a:rPr>
              <a:t>Microservices: Partners &amp; Products</a:t>
            </a:r>
          </a:p>
        </p:txBody>
      </p:sp>
      <p:pic>
        <p:nvPicPr>
          <p:cNvPr id="12" name="Picture 11"/>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7206"/>
          <a:stretch/>
        </p:blipFill>
        <p:spPr>
          <a:xfrm>
            <a:off x="4114806" y="1065019"/>
            <a:ext cx="5029194" cy="3142700"/>
          </a:xfrm>
          <a:prstGeom prst="rect">
            <a:avLst/>
          </a:prstGeom>
        </p:spPr>
      </p:pic>
      <p:sp>
        <p:nvSpPr>
          <p:cNvPr id="13" name="Rectangle 12"/>
          <p:cNvSpPr/>
          <p:nvPr/>
        </p:nvSpPr>
        <p:spPr>
          <a:xfrm>
            <a:off x="4120264" y="1065019"/>
            <a:ext cx="5023735" cy="3142700"/>
          </a:xfrm>
          <a:prstGeom prst="rect">
            <a:avLst/>
          </a:prstGeom>
          <a:gradFill>
            <a:gsLst>
              <a:gs pos="0">
                <a:schemeClr val="bg1">
                  <a:lumMod val="95000"/>
                </a:schemeClr>
              </a:gs>
              <a:gs pos="100000">
                <a:schemeClr val="bg1">
                  <a:lumMod val="75000"/>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800" b="1" dirty="0">
                <a:solidFill>
                  <a:srgbClr val="434343"/>
                </a:solidFill>
              </a:rPr>
              <a:t>Bundling opportunities can be created and explored</a:t>
            </a:r>
          </a:p>
          <a:p>
            <a:pPr marL="111125" lvl="0" indent="-111125" defTabSz="666750">
              <a:lnSpc>
                <a:spcPct val="150000"/>
              </a:lnSpc>
              <a:spcBef>
                <a:spcPct val="0"/>
              </a:spcBef>
              <a:buFont typeface="Arial" panose="020B0604020202020204" pitchFamily="34" charset="0"/>
              <a:buChar char="•"/>
            </a:pPr>
            <a:r>
              <a:rPr lang="en-US" sz="1400" dirty="0">
                <a:solidFill>
                  <a:schemeClr val="tx1"/>
                </a:solidFill>
              </a:rPr>
              <a:t>Agile, DevOps</a:t>
            </a:r>
          </a:p>
          <a:p>
            <a:pPr marL="111125" lvl="0" indent="-111125" defTabSz="666750">
              <a:lnSpc>
                <a:spcPct val="150000"/>
              </a:lnSpc>
              <a:spcBef>
                <a:spcPct val="0"/>
              </a:spcBef>
              <a:buFont typeface="Arial" panose="020B0604020202020204" pitchFamily="34" charset="0"/>
              <a:buChar char="•"/>
            </a:pPr>
            <a:r>
              <a:rPr lang="en-US" sz="1400" dirty="0">
                <a:solidFill>
                  <a:schemeClr val="tx1"/>
                </a:solidFill>
              </a:rPr>
              <a:t>Cloud</a:t>
            </a:r>
          </a:p>
          <a:p>
            <a:pPr marL="111125" lvl="0" indent="-111125" defTabSz="666750">
              <a:lnSpc>
                <a:spcPct val="150000"/>
              </a:lnSpc>
              <a:spcBef>
                <a:spcPct val="0"/>
              </a:spcBef>
              <a:buFont typeface="Arial" panose="020B0604020202020204" pitchFamily="34" charset="0"/>
              <a:buChar char="•"/>
            </a:pPr>
            <a:r>
              <a:rPr lang="en-US" sz="1400" dirty="0">
                <a:solidFill>
                  <a:schemeClr val="tx1"/>
                </a:solidFill>
              </a:rPr>
              <a:t>Big Data</a:t>
            </a:r>
          </a:p>
          <a:p>
            <a:pPr marL="111125" lvl="0" indent="-111125" defTabSz="666750">
              <a:lnSpc>
                <a:spcPct val="150000"/>
              </a:lnSpc>
              <a:spcBef>
                <a:spcPct val="0"/>
              </a:spcBef>
              <a:buFont typeface="Arial" panose="020B0604020202020204" pitchFamily="34" charset="0"/>
              <a:buChar char="•"/>
            </a:pPr>
            <a:r>
              <a:rPr lang="en-US" sz="1400" dirty="0">
                <a:solidFill>
                  <a:schemeClr val="tx1"/>
                </a:solidFill>
              </a:rPr>
              <a:t>Mobility</a:t>
            </a:r>
          </a:p>
          <a:p>
            <a:pPr marL="114300" lvl="0" indent="-114300" defTabSz="666750">
              <a:lnSpc>
                <a:spcPct val="150000"/>
              </a:lnSpc>
              <a:spcBef>
                <a:spcPct val="0"/>
              </a:spcBef>
              <a:buFont typeface="Arial" panose="020B0604020202020204" pitchFamily="34" charset="0"/>
              <a:buChar char="•"/>
            </a:pPr>
            <a:r>
              <a:rPr lang="en-US" sz="1400" dirty="0">
                <a:solidFill>
                  <a:schemeClr val="tx1"/>
                </a:solidFill>
              </a:rPr>
              <a:t>Legacy Modernization</a:t>
            </a:r>
          </a:p>
          <a:p>
            <a:pPr marL="114300" lvl="0" indent="-114300" defTabSz="666750">
              <a:lnSpc>
                <a:spcPct val="150000"/>
              </a:lnSpc>
              <a:spcBef>
                <a:spcPct val="0"/>
              </a:spcBef>
              <a:buFont typeface="Arial" panose="020B0604020202020204" pitchFamily="34" charset="0"/>
              <a:buChar char="•"/>
            </a:pPr>
            <a:r>
              <a:rPr lang="en-US" sz="1400" dirty="0">
                <a:solidFill>
                  <a:schemeClr val="tx1"/>
                </a:solidFill>
              </a:rPr>
              <a:t>Upsell opportunities for </a:t>
            </a:r>
            <a:r>
              <a:rPr lang="en-US" sz="1400" dirty="0" err="1">
                <a:solidFill>
                  <a:schemeClr val="tx1"/>
                </a:solidFill>
              </a:rPr>
              <a:t>CyberEdge</a:t>
            </a:r>
            <a:endParaRPr lang="en-US" sz="14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 y="1065018"/>
            <a:ext cx="4098253" cy="3142701"/>
          </a:xfrm>
          <a:prstGeom prst="rect">
            <a:avLst/>
          </a:prstGeom>
        </p:spPr>
      </p:pic>
      <p:grpSp>
        <p:nvGrpSpPr>
          <p:cNvPr id="3" name="Group 2"/>
          <p:cNvGrpSpPr/>
          <p:nvPr/>
        </p:nvGrpSpPr>
        <p:grpSpPr>
          <a:xfrm>
            <a:off x="11290" y="1065023"/>
            <a:ext cx="4103516" cy="3142700"/>
            <a:chOff x="11290" y="1065018"/>
            <a:chExt cx="4103516" cy="3142700"/>
          </a:xfrm>
        </p:grpSpPr>
        <p:sp>
          <p:nvSpPr>
            <p:cNvPr id="5" name="Rectangle 4"/>
            <p:cNvSpPr/>
            <p:nvPr/>
          </p:nvSpPr>
          <p:spPr>
            <a:xfrm>
              <a:off x="11290" y="1065018"/>
              <a:ext cx="4103516" cy="31427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pPr>
              <a:r>
                <a:rPr lang="en-US" sz="1800" b="1" dirty="0">
                  <a:solidFill>
                    <a:srgbClr val="434343"/>
                  </a:solidFill>
                </a:rPr>
                <a:t>Partners can possibly be engaged</a:t>
              </a:r>
            </a:p>
            <a:p>
              <a:pPr>
                <a:spcBef>
                  <a:spcPts val="300"/>
                </a:spcBef>
              </a:pP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412" y="2099279"/>
              <a:ext cx="1970444" cy="41083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057" y="1986375"/>
              <a:ext cx="1159264" cy="63664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3296" y="2866318"/>
              <a:ext cx="744676" cy="620563"/>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011" y="2858744"/>
              <a:ext cx="1011357" cy="635710"/>
            </a:xfrm>
            <a:prstGeom prst="rect">
              <a:avLst/>
            </a:prstGeom>
          </p:spPr>
        </p:pic>
      </p:grpSp>
    </p:spTree>
    <p:extLst>
      <p:ext uri="{BB962C8B-B14F-4D97-AF65-F5344CB8AC3E}">
        <p14:creationId xmlns:p14="http://schemas.microsoft.com/office/powerpoint/2010/main" val="255022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1" y="535132"/>
            <a:ext cx="6318778" cy="4050723"/>
          </a:xfrm>
        </p:spPr>
        <p:txBody>
          <a:bodyPr/>
          <a:lstStyle/>
          <a:p>
            <a:r>
              <a:rPr lang="en-US" sz="1400" dirty="0"/>
              <a:t>Clients are screaming for help</a:t>
            </a:r>
          </a:p>
          <a:p>
            <a:r>
              <a:rPr lang="en-US" sz="1400" dirty="0"/>
              <a:t>UST has the right key resources</a:t>
            </a:r>
          </a:p>
          <a:p>
            <a:r>
              <a:rPr lang="en-US" sz="1400" dirty="0"/>
              <a:t>A pragmatic and conservative approach will be adopted to convert utility developers into specialized microservices and related cloud technologies experts</a:t>
            </a:r>
          </a:p>
          <a:p>
            <a:r>
              <a:rPr lang="en-US" sz="1400" dirty="0"/>
              <a:t>The practice will grow internally and seek external help only when necessary</a:t>
            </a:r>
          </a:p>
          <a:p>
            <a:r>
              <a:rPr lang="en-US" sz="1400" dirty="0"/>
              <a:t>Revenues generated from current engagements will be used to provide necessary training, develop collateral, conduct research, create frameworks, reusable assets, and products</a:t>
            </a:r>
          </a:p>
          <a:p>
            <a:r>
              <a:rPr lang="en-US" sz="1400" dirty="0"/>
              <a:t>The engagements will yield us much needed revenues, case studies, references, credibility, and experience</a:t>
            </a:r>
          </a:p>
          <a:p>
            <a:r>
              <a:rPr lang="en-US" sz="1400" dirty="0"/>
              <a:t>We’re missing out on $3-5MM opportunities right now</a:t>
            </a:r>
          </a:p>
          <a:p>
            <a:r>
              <a:rPr lang="en-US" sz="1400" dirty="0"/>
              <a:t>The practice could grow out to be $7 – 10MM per year within next 12 – 18 months</a:t>
            </a:r>
          </a:p>
          <a:p>
            <a:pPr marL="0" indent="0">
              <a:buNone/>
            </a:pPr>
            <a:endParaRPr lang="en-US" sz="1400" dirty="0"/>
          </a:p>
        </p:txBody>
      </p:sp>
      <p:sp>
        <p:nvSpPr>
          <p:cNvPr id="5" name="Text Placeholder 4"/>
          <p:cNvSpPr>
            <a:spLocks noGrp="1"/>
          </p:cNvSpPr>
          <p:nvPr>
            <p:ph type="body" sz="quarter" idx="11"/>
          </p:nvPr>
        </p:nvSpPr>
        <p:spPr/>
        <p:txBody>
          <a:bodyPr/>
          <a:lstStyle/>
          <a:p>
            <a:r>
              <a:rPr lang="en-US" dirty="0"/>
              <a:t>Key Takeaways</a:t>
            </a:r>
          </a:p>
        </p:txBody>
      </p:sp>
      <p:sp>
        <p:nvSpPr>
          <p:cNvPr id="6" name="Slide Number Placeholder 5"/>
          <p:cNvSpPr>
            <a:spLocks noGrp="1"/>
          </p:cNvSpPr>
          <p:nvPr>
            <p:ph type="sldNum" sz="quarter" idx="4"/>
          </p:nvPr>
        </p:nvSpPr>
        <p:spPr/>
        <p:txBody>
          <a:bodyPr/>
          <a:lstStyle/>
          <a:p>
            <a:pPr algn="ctr"/>
            <a:r>
              <a:rPr lang="en-US"/>
              <a:t> </a:t>
            </a:r>
            <a:fld id="{110FD68B-4EE4-9D43-89F2-B87D6C9CEE3A}" type="slidenum">
              <a:rPr lang="en-US" smtClean="0"/>
              <a:pPr algn="ctr"/>
              <a:t>17</a:t>
            </a:fld>
            <a:endParaRPr lang="en-US" dirty="0"/>
          </a:p>
        </p:txBody>
      </p:sp>
      <p:sp>
        <p:nvSpPr>
          <p:cNvPr id="4" name="Content Placeholder 3"/>
          <p:cNvSpPr>
            <a:spLocks noGrp="1"/>
          </p:cNvSpPr>
          <p:nvPr>
            <p:ph sz="quarter" idx="10"/>
          </p:nvPr>
        </p:nvSpPr>
        <p:spPr/>
        <p:txBody>
          <a:bodyPr/>
          <a:lstStyle/>
          <a:p>
            <a:endParaRPr lang="en-US"/>
          </a:p>
        </p:txBody>
      </p:sp>
    </p:spTree>
    <p:extLst>
      <p:ext uri="{BB962C8B-B14F-4D97-AF65-F5344CB8AC3E}">
        <p14:creationId xmlns:p14="http://schemas.microsoft.com/office/powerpoint/2010/main" val="2465983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68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345"/>
            <a:ext cx="9144000" cy="3629891"/>
          </a:xfrm>
          <a:prstGeom prst="rect">
            <a:avLst/>
          </a:prstGeom>
        </p:spPr>
      </p:pic>
      <p:sp>
        <p:nvSpPr>
          <p:cNvPr id="2" name="Title 1"/>
          <p:cNvSpPr>
            <a:spLocks noGrp="1"/>
          </p:cNvSpPr>
          <p:nvPr>
            <p:ph type="title"/>
          </p:nvPr>
        </p:nvSpPr>
        <p:spPr>
          <a:xfrm>
            <a:off x="644876" y="272041"/>
            <a:ext cx="7854249" cy="608620"/>
          </a:xfrm>
        </p:spPr>
        <p:txBody>
          <a:bodyPr anchor="ctr">
            <a:normAutofit/>
          </a:bodyPr>
          <a:lstStyle/>
          <a:p>
            <a:r>
              <a:rPr lang="en-US" dirty="0">
                <a:solidFill>
                  <a:srgbClr val="0070C0"/>
                </a:solidFill>
              </a:rPr>
              <a:t>Microservices: Our Team</a:t>
            </a:r>
          </a:p>
        </p:txBody>
      </p:sp>
      <p:sp>
        <p:nvSpPr>
          <p:cNvPr id="4" name="Rectangle 3"/>
          <p:cNvSpPr/>
          <p:nvPr/>
        </p:nvSpPr>
        <p:spPr>
          <a:xfrm>
            <a:off x="19664" y="824345"/>
            <a:ext cx="9124335" cy="362989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400" dirty="0"/>
          </a:p>
        </p:txBody>
      </p:sp>
      <p:graphicFrame>
        <p:nvGraphicFramePr>
          <p:cNvPr id="8" name="Diagram 7"/>
          <p:cNvGraphicFramePr/>
          <p:nvPr>
            <p:extLst>
              <p:ext uri="{D42A27DB-BD31-4B8C-83A1-F6EECF244321}">
                <p14:modId xmlns:p14="http://schemas.microsoft.com/office/powerpoint/2010/main" val="1619533719"/>
              </p:ext>
            </p:extLst>
          </p:nvPr>
        </p:nvGraphicFramePr>
        <p:xfrm>
          <a:off x="3147751" y="972655"/>
          <a:ext cx="2834640" cy="3329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604405644"/>
              </p:ext>
            </p:extLst>
          </p:nvPr>
        </p:nvGraphicFramePr>
        <p:xfrm>
          <a:off x="219817" y="973557"/>
          <a:ext cx="2834640" cy="3328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ext uri="{D42A27DB-BD31-4B8C-83A1-F6EECF244321}">
                <p14:modId xmlns:p14="http://schemas.microsoft.com/office/powerpoint/2010/main" val="1743887448"/>
              </p:ext>
            </p:extLst>
          </p:nvPr>
        </p:nvGraphicFramePr>
        <p:xfrm>
          <a:off x="6075686" y="972655"/>
          <a:ext cx="2834640" cy="332917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54703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805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Tree>
    <p:extLst>
      <p:ext uri="{BB962C8B-B14F-4D97-AF65-F5344CB8AC3E}">
        <p14:creationId xmlns:p14="http://schemas.microsoft.com/office/powerpoint/2010/main" val="361806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82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Appendix</a:t>
            </a:r>
          </a:p>
        </p:txBody>
      </p:sp>
      <p:sp>
        <p:nvSpPr>
          <p:cNvPr id="3" name="Text Placeholder 2"/>
          <p:cNvSpPr>
            <a:spLocks noGrp="1"/>
          </p:cNvSpPr>
          <p:nvPr>
            <p:ph type="body" sz="quarter" idx="17"/>
          </p:nvPr>
        </p:nvSpPr>
        <p:spPr/>
        <p:txBody>
          <a:bodyPr/>
          <a:lstStyle/>
          <a:p>
            <a:endParaRPr lang="en-US"/>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92505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rgbClr val="0070C0"/>
                </a:solidFill>
              </a:rPr>
              <a:t>Market Driving Forces: Banking &amp; Financial Services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189" b="40106"/>
          <a:stretch/>
        </p:blipFill>
        <p:spPr>
          <a:xfrm>
            <a:off x="0" y="1063541"/>
            <a:ext cx="9144000" cy="3153457"/>
          </a:xfrm>
          <a:prstGeom prst="rect">
            <a:avLst/>
          </a:prstGeom>
        </p:spPr>
      </p:pic>
      <p:sp>
        <p:nvSpPr>
          <p:cNvPr id="6" name="Rectangle 5"/>
          <p:cNvSpPr/>
          <p:nvPr/>
        </p:nvSpPr>
        <p:spPr>
          <a:xfrm>
            <a:off x="3840480" y="1063540"/>
            <a:ext cx="5303520" cy="3153457"/>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Acquire partners specializing in niche </a:t>
            </a:r>
            <a:r>
              <a:rPr lang="en-US" sz="1400" dirty="0" err="1">
                <a:solidFill>
                  <a:schemeClr val="bg1"/>
                </a:solidFill>
                <a:latin typeface="Tahoma" panose="020B0604030504040204" pitchFamily="34" charset="0"/>
                <a:ea typeface="Tahoma" panose="020B0604030504040204" pitchFamily="34" charset="0"/>
                <a:cs typeface="Tahoma" panose="020B0604030504040204" pitchFamily="34" charset="0"/>
              </a:rPr>
              <a:t>FinTech</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 services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Seamless integration with crowdfunding platforms, payment splitting apps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Create new revenue streams by monetizing partner resources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End users experience a new breed of services tied into their accounts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Break up a system into a number of interconnected services and each one specializing in a very specific task</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Developers utilize the power and knowledge of banks to create new innovative services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To lower costs and improve resiliency</a:t>
            </a:r>
          </a:p>
        </p:txBody>
      </p:sp>
    </p:spTree>
    <p:extLst>
      <p:ext uri="{BB962C8B-B14F-4D97-AF65-F5344CB8AC3E}">
        <p14:creationId xmlns:p14="http://schemas.microsoft.com/office/powerpoint/2010/main" val="115622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7719" b="10599"/>
          <a:stretch/>
        </p:blipFill>
        <p:spPr>
          <a:xfrm>
            <a:off x="0" y="1063540"/>
            <a:ext cx="9144000" cy="3142700"/>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Energy &amp; Utilities</a:t>
            </a:r>
          </a:p>
        </p:txBody>
      </p:sp>
      <p:sp>
        <p:nvSpPr>
          <p:cNvPr id="6" name="Rectangle 5"/>
          <p:cNvSpPr/>
          <p:nvPr/>
        </p:nvSpPr>
        <p:spPr>
          <a:xfrm>
            <a:off x="4114800" y="1063541"/>
            <a:ext cx="5029200" cy="3142700"/>
          </a:xfrm>
          <a:prstGeom prst="rect">
            <a:avLst/>
          </a:prstGeom>
          <a:solidFill>
            <a:schemeClr val="tx2">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Enable quick change to handle unplanned events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Elastic scalability to handle demand elasticity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Specialized services for specialized tasks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Demand forecasting &amp; capacity planning</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Extreme levels of availability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Repurpose existing assets into reusable components</a:t>
            </a:r>
          </a:p>
        </p:txBody>
      </p:sp>
    </p:spTree>
    <p:extLst>
      <p:ext uri="{BB962C8B-B14F-4D97-AF65-F5344CB8AC3E}">
        <p14:creationId xmlns:p14="http://schemas.microsoft.com/office/powerpoint/2010/main" val="130835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04" y="1063541"/>
            <a:ext cx="9073695" cy="3129636"/>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Retail</a:t>
            </a:r>
          </a:p>
        </p:txBody>
      </p:sp>
      <p:sp>
        <p:nvSpPr>
          <p:cNvPr id="6" name="Rectangle 5"/>
          <p:cNvSpPr/>
          <p:nvPr/>
        </p:nvSpPr>
        <p:spPr>
          <a:xfrm>
            <a:off x="4114800" y="1063541"/>
            <a:ext cx="5029200" cy="3129636"/>
          </a:xfrm>
          <a:prstGeom prst="rect">
            <a:avLst/>
          </a:prstGeom>
          <a:solidFill>
            <a:schemeClr val="accent1">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Integrate social and location-based technologies  to improve targeted marketing and provide more real-time personalized messages, offers and promotions.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Harness the power of biometrics to deliver zero-friction ecommerce transactions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Drive improvements in customer experience through a mobile-first retail strategy</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Leverage a broad array of in-store technologies to draw consumers in the door and increase customer engagement</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Track and manage inventory in real-time</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Enable new opportunities through </a:t>
            </a:r>
            <a:r>
              <a:rPr lang="en-US" sz="1400" dirty="0" err="1">
                <a:solidFill>
                  <a:schemeClr val="bg1"/>
                </a:solidFill>
                <a:latin typeface="Tahoma" panose="020B0604030504040204" pitchFamily="34" charset="0"/>
                <a:ea typeface="Tahoma" panose="020B0604030504040204" pitchFamily="34" charset="0"/>
                <a:cs typeface="Tahoma" panose="020B0604030504040204" pitchFamily="34" charset="0"/>
              </a:rPr>
              <a:t>IoT</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 integration and next generation ecosystems such as auto replenishment devices</a:t>
            </a:r>
          </a:p>
        </p:txBody>
      </p:sp>
    </p:spTree>
    <p:extLst>
      <p:ext uri="{BB962C8B-B14F-4D97-AF65-F5344CB8AC3E}">
        <p14:creationId xmlns:p14="http://schemas.microsoft.com/office/powerpoint/2010/main" val="3029784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9549" b="36140"/>
          <a:stretch/>
        </p:blipFill>
        <p:spPr>
          <a:xfrm>
            <a:off x="0" y="1063541"/>
            <a:ext cx="9144000" cy="3129636"/>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Healthcare</a:t>
            </a:r>
          </a:p>
        </p:txBody>
      </p:sp>
      <p:sp>
        <p:nvSpPr>
          <p:cNvPr id="6" name="Rectangle 5"/>
          <p:cNvSpPr/>
          <p:nvPr/>
        </p:nvSpPr>
        <p:spPr>
          <a:xfrm>
            <a:off x="4114800" y="1063541"/>
            <a:ext cx="5029200" cy="3129636"/>
          </a:xfrm>
          <a:prstGeom prst="rect">
            <a:avLst/>
          </a:prstGeom>
          <a:solidFill>
            <a:schemeClr val="accent1">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Create Self-service portals that allow patient themselves to schedule visits</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Manage and scale apps independently across diﬀerent instances, all sharing one central database</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Allow booking appointments by healthcare providers with each other</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Enable patient history sharing among providers, e.g., operations or medical conditions</a:t>
            </a:r>
          </a:p>
          <a:p>
            <a:pPr marL="117475" lvl="0"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Avoid multiple entries into multiple databases for the same patient</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Access births, deaths, operations and disease diagnoses data for resource capacity planning or react to shortages</a:t>
            </a:r>
          </a:p>
        </p:txBody>
      </p:sp>
    </p:spTree>
    <p:extLst>
      <p:ext uri="{BB962C8B-B14F-4D97-AF65-F5344CB8AC3E}">
        <p14:creationId xmlns:p14="http://schemas.microsoft.com/office/powerpoint/2010/main" val="109179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33335" b="15351"/>
          <a:stretch/>
        </p:blipFill>
        <p:spPr>
          <a:xfrm>
            <a:off x="0" y="1063541"/>
            <a:ext cx="9144000" cy="3129636"/>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Hi-Tech</a:t>
            </a:r>
          </a:p>
        </p:txBody>
      </p:sp>
      <p:sp>
        <p:nvSpPr>
          <p:cNvPr id="6" name="Rectangle 5"/>
          <p:cNvSpPr/>
          <p:nvPr/>
        </p:nvSpPr>
        <p:spPr>
          <a:xfrm>
            <a:off x="4114800" y="1063541"/>
            <a:ext cx="5029200" cy="3129636"/>
          </a:xfrm>
          <a:prstGeom prst="rect">
            <a:avLst/>
          </a:prstGeom>
          <a:solidFill>
            <a:schemeClr val="tx2">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Need high agility and innovation for the enterprise</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Improve the speed of change by reducing complexity for safer evolution</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Require massive scalability - Netflix handles 1 billion calls per day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Deploy certain business functions independently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Provide high automation in CI/CD to change at the speed of business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To provide highly resilient systems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To enable digital transformation by integrating and interacting with vendors and partners</a:t>
            </a:r>
          </a:p>
        </p:txBody>
      </p:sp>
    </p:spTree>
    <p:extLst>
      <p:ext uri="{BB962C8B-B14F-4D97-AF65-F5344CB8AC3E}">
        <p14:creationId xmlns:p14="http://schemas.microsoft.com/office/powerpoint/2010/main" val="2959193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8951" b="13875"/>
          <a:stretch/>
        </p:blipFill>
        <p:spPr>
          <a:xfrm>
            <a:off x="0" y="1063541"/>
            <a:ext cx="9144000" cy="3142700"/>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Media &amp; Entertainment</a:t>
            </a:r>
          </a:p>
        </p:txBody>
      </p:sp>
      <p:sp>
        <p:nvSpPr>
          <p:cNvPr id="6" name="Rectangle 5"/>
          <p:cNvSpPr/>
          <p:nvPr/>
        </p:nvSpPr>
        <p:spPr>
          <a:xfrm>
            <a:off x="4114800" y="1063541"/>
            <a:ext cx="5029200" cy="3142700"/>
          </a:xfrm>
          <a:prstGeom prst="rect">
            <a:avLst/>
          </a:prstGeom>
          <a:solidFill>
            <a:schemeClr val="accent4">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Speed of innovation – release independent features faster and more often</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Always-available services - limit the scope of any failure; automatically recover from failures by redeploying a failed component.</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Easier continuous integration and continuous delivery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Finer grained scalability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Web scale - containers enable incremental scaling </a:t>
            </a:r>
            <a:r>
              <a:rPr lang="en-US" sz="1400" dirty="0" err="1">
                <a:solidFill>
                  <a:schemeClr val="bg1"/>
                </a:solidFill>
                <a:latin typeface="Tahoma" panose="020B0604030504040204" pitchFamily="34" charset="0"/>
                <a:ea typeface="Tahoma" panose="020B0604030504040204" pitchFamily="34" charset="0"/>
                <a:cs typeface="Tahoma" panose="020B0604030504040204" pitchFamily="34" charset="0"/>
              </a:rPr>
              <a:t>microservices</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Speed/Agility - 400% faster on new platform</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Do more with less - Hard Savings: $1.1M per application update delivered</a:t>
            </a:r>
          </a:p>
        </p:txBody>
      </p:sp>
    </p:spTree>
    <p:extLst>
      <p:ext uri="{BB962C8B-B14F-4D97-AF65-F5344CB8AC3E}">
        <p14:creationId xmlns:p14="http://schemas.microsoft.com/office/powerpoint/2010/main" val="119270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3621" b="27877"/>
          <a:stretch/>
        </p:blipFill>
        <p:spPr>
          <a:xfrm>
            <a:off x="0" y="1060091"/>
            <a:ext cx="9144000" cy="3149600"/>
          </a:xfrm>
          <a:prstGeom prst="rect">
            <a:avLst/>
          </a:prstGeom>
        </p:spPr>
      </p:pic>
      <p:sp>
        <p:nvSpPr>
          <p:cNvPr id="2" name="Title 1"/>
          <p:cNvSpPr>
            <a:spLocks noGrp="1"/>
          </p:cNvSpPr>
          <p:nvPr>
            <p:ph type="title"/>
          </p:nvPr>
        </p:nvSpPr>
        <p:spPr/>
        <p:txBody>
          <a:bodyPr anchor="ctr"/>
          <a:lstStyle/>
          <a:p>
            <a:r>
              <a:rPr lang="en-US" dirty="0">
                <a:solidFill>
                  <a:srgbClr val="0070C0"/>
                </a:solidFill>
              </a:rPr>
              <a:t>Market Driving Forces: Telecommunications</a:t>
            </a:r>
          </a:p>
        </p:txBody>
      </p:sp>
      <p:sp>
        <p:nvSpPr>
          <p:cNvPr id="6" name="Rectangle 5"/>
          <p:cNvSpPr/>
          <p:nvPr/>
        </p:nvSpPr>
        <p:spPr>
          <a:xfrm>
            <a:off x="4114800" y="1063541"/>
            <a:ext cx="5029200" cy="3142700"/>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Speed, Scale, Agility</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Deliver a quality product in the shortest time possible</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Product constantly evolving; “feature complete” a moving target. </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Handle new requirements, integrating with partners, navigating the intricacies of business in various regions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Need to execute and scale to meet growing demand internally and externally </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Change of speed is slow; teams struggle to execute in parallel</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Handle occasional extreme traffic spikes</a:t>
            </a:r>
          </a:p>
          <a:p>
            <a:pPr marL="117475" indent="-117475">
              <a:spcBef>
                <a:spcPts val="300"/>
              </a:spcBef>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The company being limited by itself than the market or competitors</a:t>
            </a:r>
          </a:p>
        </p:txBody>
      </p:sp>
    </p:spTree>
    <p:extLst>
      <p:ext uri="{BB962C8B-B14F-4D97-AF65-F5344CB8AC3E}">
        <p14:creationId xmlns:p14="http://schemas.microsoft.com/office/powerpoint/2010/main" val="176315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rgbClr val="0070C0"/>
                </a:solidFill>
              </a:rPr>
              <a:t>Microservices</a:t>
            </a:r>
          </a:p>
        </p:txBody>
      </p:sp>
      <p:sp>
        <p:nvSpPr>
          <p:cNvPr id="6" name="Rectangle 5"/>
          <p:cNvSpPr/>
          <p:nvPr/>
        </p:nvSpPr>
        <p:spPr>
          <a:xfrm>
            <a:off x="0" y="943042"/>
            <a:ext cx="9144000" cy="3625670"/>
          </a:xfrm>
          <a:prstGeom prst="rect">
            <a:avLst/>
          </a:prstGeom>
          <a:gradFill>
            <a:gsLst>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endParaRPr>
          </a:p>
        </p:txBody>
      </p:sp>
      <p:sp>
        <p:nvSpPr>
          <p:cNvPr id="7" name="Rectangle 6"/>
          <p:cNvSpPr/>
          <p:nvPr/>
        </p:nvSpPr>
        <p:spPr bwMode="gray">
          <a:xfrm>
            <a:off x="4090224" y="1028403"/>
            <a:ext cx="4984950" cy="2098253"/>
          </a:xfrm>
          <a:prstGeom prst="rect">
            <a:avLst/>
          </a:prstGeom>
          <a:solidFill>
            <a:srgbClr val="1C2E3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r>
              <a:rPr lang="en-US" sz="1600" b="1" dirty="0">
                <a:solidFill>
                  <a:srgbClr val="00B0F0"/>
                </a:solidFill>
              </a:rPr>
              <a:t>Scale &amp; adapt at the speed of business. </a:t>
            </a:r>
          </a:p>
          <a:p>
            <a:endParaRPr lang="en-US" sz="1350" b="1" dirty="0">
              <a:solidFill>
                <a:srgbClr val="00B0F0"/>
              </a:solidFill>
            </a:endParaRP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Microservices enable rapid innovation.  </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Simple, clean, consistent interfaces make it easy for your customers to start using your services right away.  </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Fewer dependencies  let you focus on delivering essential value without worrying about the impact of changes.   </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As your business grows, microservices will scale right along with the business – never holding you back.</a:t>
            </a:r>
          </a:p>
        </p:txBody>
      </p:sp>
      <p:sp>
        <p:nvSpPr>
          <p:cNvPr id="9" name="Rectangle 8"/>
          <p:cNvSpPr/>
          <p:nvPr/>
        </p:nvSpPr>
        <p:spPr>
          <a:xfrm>
            <a:off x="4090224" y="3193980"/>
            <a:ext cx="4984950" cy="1299362"/>
          </a:xfrm>
          <a:prstGeom prst="rect">
            <a:avLst/>
          </a:prstGeom>
          <a:solidFill>
            <a:srgbClr val="1C2E3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r>
              <a:rPr lang="en-US" b="1" dirty="0">
                <a:solidFill>
                  <a:srgbClr val="00B0F0"/>
                </a:solidFill>
              </a:rPr>
              <a:t>Benefits</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Innovate quickly</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Create new revenue channels</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Change and evolve safely</a:t>
            </a:r>
          </a:p>
          <a:p>
            <a:pPr marL="285750" indent="-285750">
              <a:buFont typeface="Arial" panose="020B0604020202020204" pitchFamily="34" charset="0"/>
              <a:buChar char="•"/>
            </a:pPr>
            <a:r>
              <a:rPr lang="en-US" sz="1400" dirty="0">
                <a:solidFill>
                  <a:prstClr val="white"/>
                </a:solidFill>
                <a:latin typeface="Calibri Light" panose="020F0302020204030204" pitchFamily="34" charset="0"/>
              </a:rPr>
              <a:t>Achieve hyper-scale </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7626" t="28037" r="44118" b="12697"/>
          <a:stretch/>
        </p:blipFill>
        <p:spPr>
          <a:xfrm>
            <a:off x="120501" y="1028402"/>
            <a:ext cx="3872213" cy="3464940"/>
          </a:xfrm>
          <a:prstGeom prst="rect">
            <a:avLst/>
          </a:prstGeom>
        </p:spPr>
      </p:pic>
      <p:sp>
        <p:nvSpPr>
          <p:cNvPr id="5" name="Rectangle 4"/>
          <p:cNvSpPr/>
          <p:nvPr/>
        </p:nvSpPr>
        <p:spPr>
          <a:xfrm>
            <a:off x="389859" y="2110085"/>
            <a:ext cx="3104707" cy="1200329"/>
          </a:xfrm>
          <a:prstGeom prst="rect">
            <a:avLst/>
          </a:prstGeom>
        </p:spPr>
        <p:txBody>
          <a:bodyPr wrap="square">
            <a:spAutoFit/>
          </a:bodyPr>
          <a:lstStyle/>
          <a:p>
            <a:r>
              <a:rPr lang="en-US" sz="1800" b="1" dirty="0">
                <a:solidFill>
                  <a:schemeClr val="bg1"/>
                </a:solidFill>
              </a:rPr>
              <a:t>Smaller, completely independent components enable greater agility and scale.</a:t>
            </a:r>
          </a:p>
        </p:txBody>
      </p:sp>
    </p:spTree>
    <p:extLst>
      <p:ext uri="{BB962C8B-B14F-4D97-AF65-F5344CB8AC3E}">
        <p14:creationId xmlns:p14="http://schemas.microsoft.com/office/powerpoint/2010/main" val="4620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endParaRPr lang="en-US"/>
          </a:p>
        </p:txBody>
      </p:sp>
      <p:sp>
        <p:nvSpPr>
          <p:cNvPr id="5" name="Title 4"/>
          <p:cNvSpPr>
            <a:spLocks noGrp="1"/>
          </p:cNvSpPr>
          <p:nvPr>
            <p:ph type="title"/>
          </p:nvPr>
        </p:nvSpPr>
        <p:spPr/>
        <p:txBody>
          <a:bodyPr/>
          <a:lstStyle/>
          <a:p>
            <a:r>
              <a:rPr lang="en-US" dirty="0"/>
              <a:t>Microservices Team</a:t>
            </a:r>
          </a:p>
        </p:txBody>
      </p:sp>
      <p:sp>
        <p:nvSpPr>
          <p:cNvPr id="7" name="Text Placeholder 6"/>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30698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5"/>
          <p:cNvSpPr/>
          <p:nvPr/>
        </p:nvSpPr>
        <p:spPr>
          <a:xfrm>
            <a:off x="8313494" y="110667"/>
            <a:ext cx="455414" cy="454745"/>
          </a:xfrm>
          <a:custGeom>
            <a:avLst/>
            <a:gdLst/>
            <a:ahLst/>
            <a:cxnLst/>
            <a:rect l="l" t="t" r="r" b="b"/>
            <a:pathLst>
              <a:path w="863600" h="862330">
                <a:moveTo>
                  <a:pt x="431825" y="0"/>
                </a:moveTo>
                <a:lnTo>
                  <a:pt x="384850" y="2539"/>
                </a:lnTo>
                <a:lnTo>
                  <a:pt x="339321" y="8889"/>
                </a:lnTo>
                <a:lnTo>
                  <a:pt x="295504" y="21589"/>
                </a:lnTo>
                <a:lnTo>
                  <a:pt x="253666" y="38099"/>
                </a:lnTo>
                <a:lnTo>
                  <a:pt x="214071" y="58419"/>
                </a:lnTo>
                <a:lnTo>
                  <a:pt x="176985" y="82549"/>
                </a:lnTo>
                <a:lnTo>
                  <a:pt x="142675" y="110489"/>
                </a:lnTo>
                <a:lnTo>
                  <a:pt x="111406" y="142239"/>
                </a:lnTo>
                <a:lnTo>
                  <a:pt x="83444" y="176529"/>
                </a:lnTo>
                <a:lnTo>
                  <a:pt x="59054" y="213359"/>
                </a:lnTo>
                <a:lnTo>
                  <a:pt x="38503" y="252729"/>
                </a:lnTo>
                <a:lnTo>
                  <a:pt x="22057" y="294639"/>
                </a:lnTo>
                <a:lnTo>
                  <a:pt x="9980" y="339089"/>
                </a:lnTo>
                <a:lnTo>
                  <a:pt x="2539" y="384809"/>
                </a:lnTo>
                <a:lnTo>
                  <a:pt x="0" y="430529"/>
                </a:lnTo>
                <a:lnTo>
                  <a:pt x="2539" y="478789"/>
                </a:lnTo>
                <a:lnTo>
                  <a:pt x="9980" y="524509"/>
                </a:lnTo>
                <a:lnTo>
                  <a:pt x="22057" y="567689"/>
                </a:lnTo>
                <a:lnTo>
                  <a:pt x="38503" y="609599"/>
                </a:lnTo>
                <a:lnTo>
                  <a:pt x="59054" y="648969"/>
                </a:lnTo>
                <a:lnTo>
                  <a:pt x="83444" y="687069"/>
                </a:lnTo>
                <a:lnTo>
                  <a:pt x="111406" y="721359"/>
                </a:lnTo>
                <a:lnTo>
                  <a:pt x="142675" y="751839"/>
                </a:lnTo>
                <a:lnTo>
                  <a:pt x="176985" y="779779"/>
                </a:lnTo>
                <a:lnTo>
                  <a:pt x="214071" y="803909"/>
                </a:lnTo>
                <a:lnTo>
                  <a:pt x="253666" y="824229"/>
                </a:lnTo>
                <a:lnTo>
                  <a:pt x="295504" y="840739"/>
                </a:lnTo>
                <a:lnTo>
                  <a:pt x="339321" y="853439"/>
                </a:lnTo>
                <a:lnTo>
                  <a:pt x="384850" y="861059"/>
                </a:lnTo>
                <a:lnTo>
                  <a:pt x="431825" y="862329"/>
                </a:lnTo>
                <a:lnTo>
                  <a:pt x="478791" y="861059"/>
                </a:lnTo>
                <a:lnTo>
                  <a:pt x="524311" y="853439"/>
                </a:lnTo>
                <a:lnTo>
                  <a:pt x="563740" y="842009"/>
                </a:lnTo>
                <a:lnTo>
                  <a:pt x="431825" y="842009"/>
                </a:lnTo>
                <a:lnTo>
                  <a:pt x="383835" y="839469"/>
                </a:lnTo>
                <a:lnTo>
                  <a:pt x="337472" y="831849"/>
                </a:lnTo>
                <a:lnTo>
                  <a:pt x="293043" y="819149"/>
                </a:lnTo>
                <a:lnTo>
                  <a:pt x="250858" y="801369"/>
                </a:lnTo>
                <a:lnTo>
                  <a:pt x="211226" y="778509"/>
                </a:lnTo>
                <a:lnTo>
                  <a:pt x="174455" y="751839"/>
                </a:lnTo>
                <a:lnTo>
                  <a:pt x="140854" y="722629"/>
                </a:lnTo>
                <a:lnTo>
                  <a:pt x="110731" y="688339"/>
                </a:lnTo>
                <a:lnTo>
                  <a:pt x="84395" y="651509"/>
                </a:lnTo>
                <a:lnTo>
                  <a:pt x="62156" y="612139"/>
                </a:lnTo>
                <a:lnTo>
                  <a:pt x="44321" y="570229"/>
                </a:lnTo>
                <a:lnTo>
                  <a:pt x="31200" y="525779"/>
                </a:lnTo>
                <a:lnTo>
                  <a:pt x="23101" y="478789"/>
                </a:lnTo>
                <a:lnTo>
                  <a:pt x="20332" y="430529"/>
                </a:lnTo>
                <a:lnTo>
                  <a:pt x="23101" y="383539"/>
                </a:lnTo>
                <a:lnTo>
                  <a:pt x="31200" y="336549"/>
                </a:lnTo>
                <a:lnTo>
                  <a:pt x="44321" y="292099"/>
                </a:lnTo>
                <a:lnTo>
                  <a:pt x="62156" y="250189"/>
                </a:lnTo>
                <a:lnTo>
                  <a:pt x="84395" y="210819"/>
                </a:lnTo>
                <a:lnTo>
                  <a:pt x="110731" y="173989"/>
                </a:lnTo>
                <a:lnTo>
                  <a:pt x="140854" y="139699"/>
                </a:lnTo>
                <a:lnTo>
                  <a:pt x="174455" y="110489"/>
                </a:lnTo>
                <a:lnTo>
                  <a:pt x="211226" y="83819"/>
                </a:lnTo>
                <a:lnTo>
                  <a:pt x="250858" y="60959"/>
                </a:lnTo>
                <a:lnTo>
                  <a:pt x="293043" y="43179"/>
                </a:lnTo>
                <a:lnTo>
                  <a:pt x="337472" y="30479"/>
                </a:lnTo>
                <a:lnTo>
                  <a:pt x="383835" y="22859"/>
                </a:lnTo>
                <a:lnTo>
                  <a:pt x="431825" y="19049"/>
                </a:lnTo>
                <a:lnTo>
                  <a:pt x="559359" y="19049"/>
                </a:lnTo>
                <a:lnTo>
                  <a:pt x="524311" y="8889"/>
                </a:lnTo>
                <a:lnTo>
                  <a:pt x="478791" y="2539"/>
                </a:lnTo>
                <a:lnTo>
                  <a:pt x="431825" y="0"/>
                </a:lnTo>
                <a:close/>
              </a:path>
              <a:path w="863600" h="862330">
                <a:moveTo>
                  <a:pt x="559359" y="19049"/>
                </a:moveTo>
                <a:lnTo>
                  <a:pt x="431825" y="19049"/>
                </a:lnTo>
                <a:lnTo>
                  <a:pt x="479812" y="22859"/>
                </a:lnTo>
                <a:lnTo>
                  <a:pt x="526171" y="30479"/>
                </a:lnTo>
                <a:lnTo>
                  <a:pt x="570596" y="43179"/>
                </a:lnTo>
                <a:lnTo>
                  <a:pt x="612776" y="62229"/>
                </a:lnTo>
                <a:lnTo>
                  <a:pt x="652403" y="83819"/>
                </a:lnTo>
                <a:lnTo>
                  <a:pt x="689170" y="110489"/>
                </a:lnTo>
                <a:lnTo>
                  <a:pt x="722766" y="140969"/>
                </a:lnTo>
                <a:lnTo>
                  <a:pt x="752884" y="173989"/>
                </a:lnTo>
                <a:lnTo>
                  <a:pt x="779215" y="210819"/>
                </a:lnTo>
                <a:lnTo>
                  <a:pt x="801451" y="250189"/>
                </a:lnTo>
                <a:lnTo>
                  <a:pt x="819283" y="293369"/>
                </a:lnTo>
                <a:lnTo>
                  <a:pt x="832401" y="336549"/>
                </a:lnTo>
                <a:lnTo>
                  <a:pt x="840499" y="383539"/>
                </a:lnTo>
                <a:lnTo>
                  <a:pt x="843267" y="430529"/>
                </a:lnTo>
                <a:lnTo>
                  <a:pt x="840499" y="478789"/>
                </a:lnTo>
                <a:lnTo>
                  <a:pt x="832401" y="525779"/>
                </a:lnTo>
                <a:lnTo>
                  <a:pt x="819283" y="570229"/>
                </a:lnTo>
                <a:lnTo>
                  <a:pt x="801451" y="612139"/>
                </a:lnTo>
                <a:lnTo>
                  <a:pt x="779215" y="651509"/>
                </a:lnTo>
                <a:lnTo>
                  <a:pt x="752884" y="688339"/>
                </a:lnTo>
                <a:lnTo>
                  <a:pt x="722766" y="722629"/>
                </a:lnTo>
                <a:lnTo>
                  <a:pt x="689170" y="751839"/>
                </a:lnTo>
                <a:lnTo>
                  <a:pt x="652403" y="778509"/>
                </a:lnTo>
                <a:lnTo>
                  <a:pt x="612776" y="801369"/>
                </a:lnTo>
                <a:lnTo>
                  <a:pt x="570596" y="819149"/>
                </a:lnTo>
                <a:lnTo>
                  <a:pt x="526171" y="831849"/>
                </a:lnTo>
                <a:lnTo>
                  <a:pt x="479812" y="839469"/>
                </a:lnTo>
                <a:lnTo>
                  <a:pt x="431825" y="842009"/>
                </a:lnTo>
                <a:lnTo>
                  <a:pt x="563740" y="842009"/>
                </a:lnTo>
                <a:lnTo>
                  <a:pt x="609953" y="824229"/>
                </a:lnTo>
                <a:lnTo>
                  <a:pt x="649543" y="803909"/>
                </a:lnTo>
                <a:lnTo>
                  <a:pt x="686625" y="779779"/>
                </a:lnTo>
                <a:lnTo>
                  <a:pt x="720932" y="751839"/>
                </a:lnTo>
                <a:lnTo>
                  <a:pt x="752198" y="721359"/>
                </a:lnTo>
                <a:lnTo>
                  <a:pt x="780158" y="687069"/>
                </a:lnTo>
                <a:lnTo>
                  <a:pt x="804546" y="648969"/>
                </a:lnTo>
                <a:lnTo>
                  <a:pt x="825097" y="609599"/>
                </a:lnTo>
                <a:lnTo>
                  <a:pt x="841543" y="567689"/>
                </a:lnTo>
                <a:lnTo>
                  <a:pt x="853619" y="524509"/>
                </a:lnTo>
                <a:lnTo>
                  <a:pt x="861060" y="478789"/>
                </a:lnTo>
                <a:lnTo>
                  <a:pt x="863599" y="430529"/>
                </a:lnTo>
                <a:lnTo>
                  <a:pt x="861060" y="384809"/>
                </a:lnTo>
                <a:lnTo>
                  <a:pt x="853619" y="339089"/>
                </a:lnTo>
                <a:lnTo>
                  <a:pt x="841543" y="294639"/>
                </a:lnTo>
                <a:lnTo>
                  <a:pt x="825097" y="252729"/>
                </a:lnTo>
                <a:lnTo>
                  <a:pt x="804546" y="213359"/>
                </a:lnTo>
                <a:lnTo>
                  <a:pt x="780158" y="176529"/>
                </a:lnTo>
                <a:lnTo>
                  <a:pt x="752198" y="142239"/>
                </a:lnTo>
                <a:lnTo>
                  <a:pt x="720932" y="110489"/>
                </a:lnTo>
                <a:lnTo>
                  <a:pt x="686625" y="82549"/>
                </a:lnTo>
                <a:lnTo>
                  <a:pt x="649543" y="58419"/>
                </a:lnTo>
                <a:lnTo>
                  <a:pt x="609953" y="38099"/>
                </a:lnTo>
                <a:lnTo>
                  <a:pt x="568121" y="21589"/>
                </a:lnTo>
                <a:lnTo>
                  <a:pt x="559359" y="19049"/>
                </a:lnTo>
                <a:close/>
              </a:path>
              <a:path w="863600" h="862330">
                <a:moveTo>
                  <a:pt x="311124" y="793749"/>
                </a:moveTo>
                <a:lnTo>
                  <a:pt x="309676" y="793749"/>
                </a:lnTo>
                <a:lnTo>
                  <a:pt x="308940" y="796289"/>
                </a:lnTo>
                <a:lnTo>
                  <a:pt x="309384" y="797559"/>
                </a:lnTo>
                <a:lnTo>
                  <a:pt x="309943" y="797559"/>
                </a:lnTo>
                <a:lnTo>
                  <a:pt x="325733" y="802639"/>
                </a:lnTo>
                <a:lnTo>
                  <a:pt x="352139" y="808989"/>
                </a:lnTo>
                <a:lnTo>
                  <a:pt x="387917" y="814069"/>
                </a:lnTo>
                <a:lnTo>
                  <a:pt x="431825" y="816609"/>
                </a:lnTo>
                <a:lnTo>
                  <a:pt x="477664" y="814069"/>
                </a:lnTo>
                <a:lnTo>
                  <a:pt x="515398" y="807719"/>
                </a:lnTo>
                <a:lnTo>
                  <a:pt x="403097" y="807719"/>
                </a:lnTo>
                <a:lnTo>
                  <a:pt x="369303" y="806449"/>
                </a:lnTo>
                <a:lnTo>
                  <a:pt x="341204" y="801369"/>
                </a:lnTo>
                <a:lnTo>
                  <a:pt x="311124" y="793749"/>
                </a:lnTo>
                <a:close/>
              </a:path>
              <a:path w="863600" h="862330">
                <a:moveTo>
                  <a:pt x="670336" y="730249"/>
                </a:moveTo>
                <a:lnTo>
                  <a:pt x="456920" y="730249"/>
                </a:lnTo>
                <a:lnTo>
                  <a:pt x="468669" y="732789"/>
                </a:lnTo>
                <a:lnTo>
                  <a:pt x="478159" y="739139"/>
                </a:lnTo>
                <a:lnTo>
                  <a:pt x="484504" y="748029"/>
                </a:lnTo>
                <a:lnTo>
                  <a:pt x="486816" y="760729"/>
                </a:lnTo>
                <a:lnTo>
                  <a:pt x="481138" y="778509"/>
                </a:lnTo>
                <a:lnTo>
                  <a:pt x="464697" y="793749"/>
                </a:lnTo>
                <a:lnTo>
                  <a:pt x="438387" y="803909"/>
                </a:lnTo>
                <a:lnTo>
                  <a:pt x="403097" y="807719"/>
                </a:lnTo>
                <a:lnTo>
                  <a:pt x="515398" y="807719"/>
                </a:lnTo>
                <a:lnTo>
                  <a:pt x="522945" y="806449"/>
                </a:lnTo>
                <a:lnTo>
                  <a:pt x="566839" y="792479"/>
                </a:lnTo>
                <a:lnTo>
                  <a:pt x="608519" y="774699"/>
                </a:lnTo>
                <a:lnTo>
                  <a:pt x="647157" y="750569"/>
                </a:lnTo>
                <a:lnTo>
                  <a:pt x="670336" y="730249"/>
                </a:lnTo>
                <a:close/>
              </a:path>
              <a:path w="863600" h="862330">
                <a:moveTo>
                  <a:pt x="69151" y="308609"/>
                </a:moveTo>
                <a:lnTo>
                  <a:pt x="65938" y="308609"/>
                </a:lnTo>
                <a:lnTo>
                  <a:pt x="62804" y="318769"/>
                </a:lnTo>
                <a:lnTo>
                  <a:pt x="56203" y="345439"/>
                </a:lnTo>
                <a:lnTo>
                  <a:pt x="49650" y="383539"/>
                </a:lnTo>
                <a:lnTo>
                  <a:pt x="46659" y="430529"/>
                </a:lnTo>
                <a:lnTo>
                  <a:pt x="49252" y="477519"/>
                </a:lnTo>
                <a:lnTo>
                  <a:pt x="57144" y="523239"/>
                </a:lnTo>
                <a:lnTo>
                  <a:pt x="70392" y="566419"/>
                </a:lnTo>
                <a:lnTo>
                  <a:pt x="89053" y="608329"/>
                </a:lnTo>
                <a:lnTo>
                  <a:pt x="113183" y="647699"/>
                </a:lnTo>
                <a:lnTo>
                  <a:pt x="142840" y="681989"/>
                </a:lnTo>
                <a:lnTo>
                  <a:pt x="178079" y="712469"/>
                </a:lnTo>
                <a:lnTo>
                  <a:pt x="218957" y="736599"/>
                </a:lnTo>
                <a:lnTo>
                  <a:pt x="265531" y="755649"/>
                </a:lnTo>
                <a:lnTo>
                  <a:pt x="309641" y="767079"/>
                </a:lnTo>
                <a:lnTo>
                  <a:pt x="352856" y="770889"/>
                </a:lnTo>
                <a:lnTo>
                  <a:pt x="393834" y="764539"/>
                </a:lnTo>
                <a:lnTo>
                  <a:pt x="418785" y="750569"/>
                </a:lnTo>
                <a:lnTo>
                  <a:pt x="436788" y="736599"/>
                </a:lnTo>
                <a:lnTo>
                  <a:pt x="456920" y="730249"/>
                </a:lnTo>
                <a:lnTo>
                  <a:pt x="670336" y="730249"/>
                </a:lnTo>
                <a:lnTo>
                  <a:pt x="681926" y="720089"/>
                </a:lnTo>
                <a:lnTo>
                  <a:pt x="711996" y="685799"/>
                </a:lnTo>
                <a:lnTo>
                  <a:pt x="729104" y="656589"/>
                </a:lnTo>
                <a:lnTo>
                  <a:pt x="263143" y="656589"/>
                </a:lnTo>
                <a:lnTo>
                  <a:pt x="232631" y="650239"/>
                </a:lnTo>
                <a:lnTo>
                  <a:pt x="210972" y="634999"/>
                </a:lnTo>
                <a:lnTo>
                  <a:pt x="198057" y="612139"/>
                </a:lnTo>
                <a:lnTo>
                  <a:pt x="193776" y="586739"/>
                </a:lnTo>
                <a:lnTo>
                  <a:pt x="196638" y="566419"/>
                </a:lnTo>
                <a:lnTo>
                  <a:pt x="204997" y="543559"/>
                </a:lnTo>
                <a:lnTo>
                  <a:pt x="218508" y="521969"/>
                </a:lnTo>
                <a:lnTo>
                  <a:pt x="236829" y="501649"/>
                </a:lnTo>
                <a:lnTo>
                  <a:pt x="255794" y="486409"/>
                </a:lnTo>
                <a:lnTo>
                  <a:pt x="104063" y="486409"/>
                </a:lnTo>
                <a:lnTo>
                  <a:pt x="84802" y="480059"/>
                </a:lnTo>
                <a:lnTo>
                  <a:pt x="69235" y="463549"/>
                </a:lnTo>
                <a:lnTo>
                  <a:pt x="58824" y="438149"/>
                </a:lnTo>
                <a:lnTo>
                  <a:pt x="55029" y="402589"/>
                </a:lnTo>
                <a:lnTo>
                  <a:pt x="57020" y="368299"/>
                </a:lnTo>
                <a:lnTo>
                  <a:pt x="61533" y="340359"/>
                </a:lnTo>
                <a:lnTo>
                  <a:pt x="66371" y="320039"/>
                </a:lnTo>
                <a:lnTo>
                  <a:pt x="69430" y="309879"/>
                </a:lnTo>
                <a:lnTo>
                  <a:pt x="69151" y="308609"/>
                </a:lnTo>
                <a:close/>
              </a:path>
              <a:path w="863600" h="862330">
                <a:moveTo>
                  <a:pt x="505955" y="372109"/>
                </a:moveTo>
                <a:lnTo>
                  <a:pt x="460943" y="403859"/>
                </a:lnTo>
                <a:lnTo>
                  <a:pt x="432506" y="420369"/>
                </a:lnTo>
                <a:lnTo>
                  <a:pt x="396176" y="441959"/>
                </a:lnTo>
                <a:lnTo>
                  <a:pt x="390972" y="500379"/>
                </a:lnTo>
                <a:lnTo>
                  <a:pt x="380377" y="551179"/>
                </a:lnTo>
                <a:lnTo>
                  <a:pt x="361213" y="593089"/>
                </a:lnTo>
                <a:lnTo>
                  <a:pt x="334762" y="626109"/>
                </a:lnTo>
                <a:lnTo>
                  <a:pt x="301810" y="647699"/>
                </a:lnTo>
                <a:lnTo>
                  <a:pt x="263143" y="656589"/>
                </a:lnTo>
                <a:lnTo>
                  <a:pt x="557390" y="656589"/>
                </a:lnTo>
                <a:lnTo>
                  <a:pt x="503138" y="643889"/>
                </a:lnTo>
                <a:lnTo>
                  <a:pt x="464245" y="613409"/>
                </a:lnTo>
                <a:lnTo>
                  <a:pt x="440825" y="571499"/>
                </a:lnTo>
                <a:lnTo>
                  <a:pt x="432993" y="524509"/>
                </a:lnTo>
                <a:lnTo>
                  <a:pt x="442732" y="468629"/>
                </a:lnTo>
                <a:lnTo>
                  <a:pt x="466043" y="427989"/>
                </a:lnTo>
                <a:lnTo>
                  <a:pt x="494067" y="401319"/>
                </a:lnTo>
                <a:lnTo>
                  <a:pt x="517944" y="387349"/>
                </a:lnTo>
                <a:lnTo>
                  <a:pt x="513156" y="383539"/>
                </a:lnTo>
                <a:lnTo>
                  <a:pt x="509536" y="378459"/>
                </a:lnTo>
                <a:lnTo>
                  <a:pt x="505955" y="372109"/>
                </a:lnTo>
                <a:close/>
              </a:path>
              <a:path w="863600" h="862330">
                <a:moveTo>
                  <a:pt x="754645" y="452119"/>
                </a:moveTo>
                <a:lnTo>
                  <a:pt x="592073" y="452119"/>
                </a:lnTo>
                <a:lnTo>
                  <a:pt x="626814" y="459739"/>
                </a:lnTo>
                <a:lnTo>
                  <a:pt x="651906" y="480059"/>
                </a:lnTo>
                <a:lnTo>
                  <a:pt x="667126" y="510539"/>
                </a:lnTo>
                <a:lnTo>
                  <a:pt x="672249" y="546099"/>
                </a:lnTo>
                <a:lnTo>
                  <a:pt x="663892" y="585469"/>
                </a:lnTo>
                <a:lnTo>
                  <a:pt x="640394" y="621029"/>
                </a:lnTo>
                <a:lnTo>
                  <a:pt x="604108" y="646429"/>
                </a:lnTo>
                <a:lnTo>
                  <a:pt x="557390" y="656589"/>
                </a:lnTo>
                <a:lnTo>
                  <a:pt x="729104" y="656589"/>
                </a:lnTo>
                <a:lnTo>
                  <a:pt x="754735" y="596899"/>
                </a:lnTo>
                <a:lnTo>
                  <a:pt x="766125" y="553719"/>
                </a:lnTo>
                <a:lnTo>
                  <a:pt x="770305" y="511809"/>
                </a:lnTo>
                <a:lnTo>
                  <a:pt x="764140" y="469899"/>
                </a:lnTo>
                <a:lnTo>
                  <a:pt x="754645" y="452119"/>
                </a:lnTo>
                <a:close/>
              </a:path>
              <a:path w="863600" h="862330">
                <a:moveTo>
                  <a:pt x="358381" y="462279"/>
                </a:moveTo>
                <a:lnTo>
                  <a:pt x="316124" y="486409"/>
                </a:lnTo>
                <a:lnTo>
                  <a:pt x="275637" y="516889"/>
                </a:lnTo>
                <a:lnTo>
                  <a:pt x="245242" y="551179"/>
                </a:lnTo>
                <a:lnTo>
                  <a:pt x="233260" y="589279"/>
                </a:lnTo>
                <a:lnTo>
                  <a:pt x="235411" y="601979"/>
                </a:lnTo>
                <a:lnTo>
                  <a:pt x="241487" y="612139"/>
                </a:lnTo>
                <a:lnTo>
                  <a:pt x="250920" y="617219"/>
                </a:lnTo>
                <a:lnTo>
                  <a:pt x="263143" y="618489"/>
                </a:lnTo>
                <a:lnTo>
                  <a:pt x="302610" y="603249"/>
                </a:lnTo>
                <a:lnTo>
                  <a:pt x="330231" y="566419"/>
                </a:lnTo>
                <a:lnTo>
                  <a:pt x="348118" y="516889"/>
                </a:lnTo>
                <a:lnTo>
                  <a:pt x="358381" y="462279"/>
                </a:lnTo>
                <a:close/>
              </a:path>
              <a:path w="863600" h="862330">
                <a:moveTo>
                  <a:pt x="553821" y="406399"/>
                </a:moveTo>
                <a:lnTo>
                  <a:pt x="530755" y="416559"/>
                </a:lnTo>
                <a:lnTo>
                  <a:pt x="505677" y="436879"/>
                </a:lnTo>
                <a:lnTo>
                  <a:pt x="485536" y="471169"/>
                </a:lnTo>
                <a:lnTo>
                  <a:pt x="477278" y="519429"/>
                </a:lnTo>
                <a:lnTo>
                  <a:pt x="483104" y="557529"/>
                </a:lnTo>
                <a:lnTo>
                  <a:pt x="499691" y="588009"/>
                </a:lnTo>
                <a:lnTo>
                  <a:pt x="525702" y="610869"/>
                </a:lnTo>
                <a:lnTo>
                  <a:pt x="559803" y="618489"/>
                </a:lnTo>
                <a:lnTo>
                  <a:pt x="587019" y="613409"/>
                </a:lnTo>
                <a:lnTo>
                  <a:pt x="609698" y="598169"/>
                </a:lnTo>
                <a:lnTo>
                  <a:pt x="625429" y="574039"/>
                </a:lnTo>
                <a:lnTo>
                  <a:pt x="625960" y="571499"/>
                </a:lnTo>
                <a:lnTo>
                  <a:pt x="562165" y="571499"/>
                </a:lnTo>
                <a:lnTo>
                  <a:pt x="545543" y="566419"/>
                </a:lnTo>
                <a:lnTo>
                  <a:pt x="532279" y="554989"/>
                </a:lnTo>
                <a:lnTo>
                  <a:pt x="523496" y="538479"/>
                </a:lnTo>
                <a:lnTo>
                  <a:pt x="520318" y="516889"/>
                </a:lnTo>
                <a:lnTo>
                  <a:pt x="525812" y="491489"/>
                </a:lnTo>
                <a:lnTo>
                  <a:pt x="540946" y="471169"/>
                </a:lnTo>
                <a:lnTo>
                  <a:pt x="563706" y="457199"/>
                </a:lnTo>
                <a:lnTo>
                  <a:pt x="592073" y="452119"/>
                </a:lnTo>
                <a:lnTo>
                  <a:pt x="754645" y="452119"/>
                </a:lnTo>
                <a:lnTo>
                  <a:pt x="750576" y="444499"/>
                </a:lnTo>
                <a:lnTo>
                  <a:pt x="737012" y="426719"/>
                </a:lnTo>
                <a:lnTo>
                  <a:pt x="731617" y="408939"/>
                </a:lnTo>
                <a:lnTo>
                  <a:pt x="588046" y="408939"/>
                </a:lnTo>
                <a:lnTo>
                  <a:pt x="564648" y="407669"/>
                </a:lnTo>
                <a:lnTo>
                  <a:pt x="553821" y="406399"/>
                </a:lnTo>
                <a:close/>
              </a:path>
              <a:path w="863600" h="862330">
                <a:moveTo>
                  <a:pt x="589686" y="487679"/>
                </a:moveTo>
                <a:lnTo>
                  <a:pt x="579133" y="488949"/>
                </a:lnTo>
                <a:lnTo>
                  <a:pt x="569807" y="494029"/>
                </a:lnTo>
                <a:lnTo>
                  <a:pt x="562972" y="502919"/>
                </a:lnTo>
                <a:lnTo>
                  <a:pt x="559892" y="513079"/>
                </a:lnTo>
                <a:lnTo>
                  <a:pt x="562202" y="527049"/>
                </a:lnTo>
                <a:lnTo>
                  <a:pt x="568820" y="537209"/>
                </a:lnTo>
                <a:lnTo>
                  <a:pt x="575733" y="546099"/>
                </a:lnTo>
                <a:lnTo>
                  <a:pt x="578929" y="554989"/>
                </a:lnTo>
                <a:lnTo>
                  <a:pt x="578929" y="566419"/>
                </a:lnTo>
                <a:lnTo>
                  <a:pt x="570560" y="571499"/>
                </a:lnTo>
                <a:lnTo>
                  <a:pt x="625960" y="571499"/>
                </a:lnTo>
                <a:lnTo>
                  <a:pt x="631799" y="543559"/>
                </a:lnTo>
                <a:lnTo>
                  <a:pt x="629255" y="523239"/>
                </a:lnTo>
                <a:lnTo>
                  <a:pt x="621506" y="505459"/>
                </a:lnTo>
                <a:lnTo>
                  <a:pt x="608375" y="492759"/>
                </a:lnTo>
                <a:lnTo>
                  <a:pt x="589686" y="487679"/>
                </a:lnTo>
                <a:close/>
              </a:path>
              <a:path w="863600" h="862330">
                <a:moveTo>
                  <a:pt x="812239" y="375919"/>
                </a:moveTo>
                <a:lnTo>
                  <a:pt x="759561" y="375919"/>
                </a:lnTo>
                <a:lnTo>
                  <a:pt x="778790" y="382269"/>
                </a:lnTo>
                <a:lnTo>
                  <a:pt x="794321" y="398779"/>
                </a:lnTo>
                <a:lnTo>
                  <a:pt x="804727" y="425449"/>
                </a:lnTo>
                <a:lnTo>
                  <a:pt x="808445" y="459739"/>
                </a:lnTo>
                <a:lnTo>
                  <a:pt x="808505" y="462279"/>
                </a:lnTo>
                <a:lnTo>
                  <a:pt x="806401" y="496569"/>
                </a:lnTo>
                <a:lnTo>
                  <a:pt x="801474" y="525779"/>
                </a:lnTo>
                <a:lnTo>
                  <a:pt x="796514" y="544829"/>
                </a:lnTo>
                <a:lnTo>
                  <a:pt x="794232" y="553719"/>
                </a:lnTo>
                <a:lnTo>
                  <a:pt x="794499" y="553719"/>
                </a:lnTo>
                <a:lnTo>
                  <a:pt x="796848" y="554989"/>
                </a:lnTo>
                <a:lnTo>
                  <a:pt x="797547" y="554989"/>
                </a:lnTo>
                <a:lnTo>
                  <a:pt x="797725" y="553719"/>
                </a:lnTo>
                <a:lnTo>
                  <a:pt x="800900" y="544829"/>
                </a:lnTo>
                <a:lnTo>
                  <a:pt x="807651" y="518159"/>
                </a:lnTo>
                <a:lnTo>
                  <a:pt x="814243" y="480059"/>
                </a:lnTo>
                <a:lnTo>
                  <a:pt x="816940" y="430529"/>
                </a:lnTo>
                <a:lnTo>
                  <a:pt x="814015" y="386079"/>
                </a:lnTo>
                <a:lnTo>
                  <a:pt x="812239" y="375919"/>
                </a:lnTo>
                <a:close/>
              </a:path>
              <a:path w="863600" h="862330">
                <a:moveTo>
                  <a:pt x="431825" y="45719"/>
                </a:moveTo>
                <a:lnTo>
                  <a:pt x="386017" y="48259"/>
                </a:lnTo>
                <a:lnTo>
                  <a:pt x="340829" y="57149"/>
                </a:lnTo>
                <a:lnTo>
                  <a:pt x="297057" y="69849"/>
                </a:lnTo>
                <a:lnTo>
                  <a:pt x="255499" y="88899"/>
                </a:lnTo>
                <a:lnTo>
                  <a:pt x="216954" y="113029"/>
                </a:lnTo>
                <a:lnTo>
                  <a:pt x="182219" y="142239"/>
                </a:lnTo>
                <a:lnTo>
                  <a:pt x="152092" y="177799"/>
                </a:lnTo>
                <a:lnTo>
                  <a:pt x="127370" y="218439"/>
                </a:lnTo>
                <a:lnTo>
                  <a:pt x="108851" y="265429"/>
                </a:lnTo>
                <a:lnTo>
                  <a:pt x="97486" y="308609"/>
                </a:lnTo>
                <a:lnTo>
                  <a:pt x="93294" y="351789"/>
                </a:lnTo>
                <a:lnTo>
                  <a:pt x="99465" y="393699"/>
                </a:lnTo>
                <a:lnTo>
                  <a:pt x="113042" y="419099"/>
                </a:lnTo>
                <a:lnTo>
                  <a:pt x="126619" y="436879"/>
                </a:lnTo>
                <a:lnTo>
                  <a:pt x="132791" y="457199"/>
                </a:lnTo>
                <a:lnTo>
                  <a:pt x="130488" y="468629"/>
                </a:lnTo>
                <a:lnTo>
                  <a:pt x="124256" y="477519"/>
                </a:lnTo>
                <a:lnTo>
                  <a:pt x="115110" y="483869"/>
                </a:lnTo>
                <a:lnTo>
                  <a:pt x="104063" y="486409"/>
                </a:lnTo>
                <a:lnTo>
                  <a:pt x="255794" y="486409"/>
                </a:lnTo>
                <a:lnTo>
                  <a:pt x="263697" y="480059"/>
                </a:lnTo>
                <a:lnTo>
                  <a:pt x="292911" y="461009"/>
                </a:lnTo>
                <a:lnTo>
                  <a:pt x="325485" y="443229"/>
                </a:lnTo>
                <a:lnTo>
                  <a:pt x="362432" y="424179"/>
                </a:lnTo>
                <a:lnTo>
                  <a:pt x="363438" y="417829"/>
                </a:lnTo>
                <a:lnTo>
                  <a:pt x="318160" y="417829"/>
                </a:lnTo>
                <a:lnTo>
                  <a:pt x="300393" y="414019"/>
                </a:lnTo>
                <a:lnTo>
                  <a:pt x="285427" y="403859"/>
                </a:lnTo>
                <a:lnTo>
                  <a:pt x="274274" y="389889"/>
                </a:lnTo>
                <a:lnTo>
                  <a:pt x="267944" y="373379"/>
                </a:lnTo>
                <a:lnTo>
                  <a:pt x="244635" y="368299"/>
                </a:lnTo>
                <a:lnTo>
                  <a:pt x="225929" y="354329"/>
                </a:lnTo>
                <a:lnTo>
                  <a:pt x="213277" y="335279"/>
                </a:lnTo>
                <a:lnTo>
                  <a:pt x="208127" y="308609"/>
                </a:lnTo>
                <a:lnTo>
                  <a:pt x="210088" y="289559"/>
                </a:lnTo>
                <a:lnTo>
                  <a:pt x="215749" y="273049"/>
                </a:lnTo>
                <a:lnTo>
                  <a:pt x="224774" y="261619"/>
                </a:lnTo>
                <a:lnTo>
                  <a:pt x="236829" y="257809"/>
                </a:lnTo>
                <a:lnTo>
                  <a:pt x="290391" y="257809"/>
                </a:lnTo>
                <a:lnTo>
                  <a:pt x="296205" y="245109"/>
                </a:lnTo>
                <a:lnTo>
                  <a:pt x="327808" y="210819"/>
                </a:lnTo>
                <a:lnTo>
                  <a:pt x="366026" y="198119"/>
                </a:lnTo>
                <a:lnTo>
                  <a:pt x="734651" y="198119"/>
                </a:lnTo>
                <a:lnTo>
                  <a:pt x="720969" y="181609"/>
                </a:lnTo>
                <a:lnTo>
                  <a:pt x="685827" y="151129"/>
                </a:lnTo>
                <a:lnTo>
                  <a:pt x="653510" y="132079"/>
                </a:lnTo>
                <a:lnTo>
                  <a:pt x="406679" y="132079"/>
                </a:lnTo>
                <a:lnTo>
                  <a:pt x="394444" y="129539"/>
                </a:lnTo>
                <a:lnTo>
                  <a:pt x="385013" y="123189"/>
                </a:lnTo>
                <a:lnTo>
                  <a:pt x="378943" y="114299"/>
                </a:lnTo>
                <a:lnTo>
                  <a:pt x="376796" y="102869"/>
                </a:lnTo>
                <a:lnTo>
                  <a:pt x="382644" y="83819"/>
                </a:lnTo>
                <a:lnTo>
                  <a:pt x="399365" y="68579"/>
                </a:lnTo>
                <a:lnTo>
                  <a:pt x="425729" y="58419"/>
                </a:lnTo>
                <a:lnTo>
                  <a:pt x="460501" y="54609"/>
                </a:lnTo>
                <a:lnTo>
                  <a:pt x="509582" y="54609"/>
                </a:lnTo>
                <a:lnTo>
                  <a:pt x="477551" y="48259"/>
                </a:lnTo>
                <a:lnTo>
                  <a:pt x="431825" y="45719"/>
                </a:lnTo>
                <a:close/>
              </a:path>
              <a:path w="863600" h="862330">
                <a:moveTo>
                  <a:pt x="366026" y="401319"/>
                </a:moveTo>
                <a:lnTo>
                  <a:pt x="355179" y="408939"/>
                </a:lnTo>
                <a:lnTo>
                  <a:pt x="342988" y="414019"/>
                </a:lnTo>
                <a:lnTo>
                  <a:pt x="330350" y="416559"/>
                </a:lnTo>
                <a:lnTo>
                  <a:pt x="318160" y="417829"/>
                </a:lnTo>
                <a:lnTo>
                  <a:pt x="363438" y="417829"/>
                </a:lnTo>
                <a:lnTo>
                  <a:pt x="363639" y="416559"/>
                </a:lnTo>
                <a:lnTo>
                  <a:pt x="364807" y="410209"/>
                </a:lnTo>
                <a:lnTo>
                  <a:pt x="366026" y="401319"/>
                </a:lnTo>
                <a:close/>
              </a:path>
              <a:path w="863600" h="862330">
                <a:moveTo>
                  <a:pt x="811129" y="369569"/>
                </a:moveTo>
                <a:lnTo>
                  <a:pt x="585444" y="369569"/>
                </a:lnTo>
                <a:lnTo>
                  <a:pt x="596825" y="370839"/>
                </a:lnTo>
                <a:lnTo>
                  <a:pt x="607968" y="373379"/>
                </a:lnTo>
                <a:lnTo>
                  <a:pt x="616605" y="379729"/>
                </a:lnTo>
                <a:lnTo>
                  <a:pt x="620471" y="388619"/>
                </a:lnTo>
                <a:lnTo>
                  <a:pt x="610994" y="403859"/>
                </a:lnTo>
                <a:lnTo>
                  <a:pt x="588046" y="408939"/>
                </a:lnTo>
                <a:lnTo>
                  <a:pt x="731617" y="408939"/>
                </a:lnTo>
                <a:lnTo>
                  <a:pt x="759561" y="375919"/>
                </a:lnTo>
                <a:lnTo>
                  <a:pt x="812239" y="375919"/>
                </a:lnTo>
                <a:lnTo>
                  <a:pt x="811129" y="369569"/>
                </a:lnTo>
                <a:close/>
              </a:path>
              <a:path w="863600" h="862330">
                <a:moveTo>
                  <a:pt x="494598" y="297179"/>
                </a:moveTo>
                <a:lnTo>
                  <a:pt x="431825" y="297179"/>
                </a:lnTo>
                <a:lnTo>
                  <a:pt x="436587" y="304799"/>
                </a:lnTo>
                <a:lnTo>
                  <a:pt x="436587" y="312419"/>
                </a:lnTo>
                <a:lnTo>
                  <a:pt x="433283" y="326389"/>
                </a:lnTo>
                <a:lnTo>
                  <a:pt x="424938" y="341629"/>
                </a:lnTo>
                <a:lnTo>
                  <a:pt x="413902" y="356869"/>
                </a:lnTo>
                <a:lnTo>
                  <a:pt x="402526" y="369569"/>
                </a:lnTo>
                <a:lnTo>
                  <a:pt x="400324" y="382269"/>
                </a:lnTo>
                <a:lnTo>
                  <a:pt x="398908" y="392429"/>
                </a:lnTo>
                <a:lnTo>
                  <a:pt x="398152" y="400049"/>
                </a:lnTo>
                <a:lnTo>
                  <a:pt x="397929" y="406399"/>
                </a:lnTo>
                <a:lnTo>
                  <a:pt x="426223" y="388619"/>
                </a:lnTo>
                <a:lnTo>
                  <a:pt x="471766" y="359409"/>
                </a:lnTo>
                <a:lnTo>
                  <a:pt x="494017" y="344169"/>
                </a:lnTo>
                <a:lnTo>
                  <a:pt x="492629" y="337819"/>
                </a:lnTo>
                <a:lnTo>
                  <a:pt x="491917" y="330199"/>
                </a:lnTo>
                <a:lnTo>
                  <a:pt x="491707" y="325119"/>
                </a:lnTo>
                <a:lnTo>
                  <a:pt x="491616" y="316229"/>
                </a:lnTo>
                <a:lnTo>
                  <a:pt x="494598" y="297179"/>
                </a:lnTo>
                <a:close/>
              </a:path>
              <a:path w="863600" h="862330">
                <a:moveTo>
                  <a:pt x="577722" y="198119"/>
                </a:moveTo>
                <a:lnTo>
                  <a:pt x="366026" y="198119"/>
                </a:lnTo>
                <a:lnTo>
                  <a:pt x="387514" y="201929"/>
                </a:lnTo>
                <a:lnTo>
                  <a:pt x="399807" y="212089"/>
                </a:lnTo>
                <a:lnTo>
                  <a:pt x="405372" y="224789"/>
                </a:lnTo>
                <a:lnTo>
                  <a:pt x="406679" y="236219"/>
                </a:lnTo>
                <a:lnTo>
                  <a:pt x="397186" y="278129"/>
                </a:lnTo>
                <a:lnTo>
                  <a:pt x="372891" y="318769"/>
                </a:lnTo>
                <a:lnTo>
                  <a:pt x="340071" y="350519"/>
                </a:lnTo>
                <a:lnTo>
                  <a:pt x="305003" y="369569"/>
                </a:lnTo>
                <a:lnTo>
                  <a:pt x="306676" y="374649"/>
                </a:lnTo>
                <a:lnTo>
                  <a:pt x="310245" y="380999"/>
                </a:lnTo>
                <a:lnTo>
                  <a:pt x="316276" y="386079"/>
                </a:lnTo>
                <a:lnTo>
                  <a:pt x="325335" y="388619"/>
                </a:lnTo>
                <a:lnTo>
                  <a:pt x="339247" y="384809"/>
                </a:lnTo>
                <a:lnTo>
                  <a:pt x="353153" y="378459"/>
                </a:lnTo>
                <a:lnTo>
                  <a:pt x="365714" y="368299"/>
                </a:lnTo>
                <a:lnTo>
                  <a:pt x="375589" y="358139"/>
                </a:lnTo>
                <a:lnTo>
                  <a:pt x="381533" y="337819"/>
                </a:lnTo>
                <a:lnTo>
                  <a:pt x="391733" y="318769"/>
                </a:lnTo>
                <a:lnTo>
                  <a:pt x="405516" y="303529"/>
                </a:lnTo>
                <a:lnTo>
                  <a:pt x="422211" y="297179"/>
                </a:lnTo>
                <a:lnTo>
                  <a:pt x="494598" y="297179"/>
                </a:lnTo>
                <a:lnTo>
                  <a:pt x="498175" y="274319"/>
                </a:lnTo>
                <a:lnTo>
                  <a:pt x="516281" y="236219"/>
                </a:lnTo>
                <a:lnTo>
                  <a:pt x="543582" y="208279"/>
                </a:lnTo>
                <a:lnTo>
                  <a:pt x="577722" y="198119"/>
                </a:lnTo>
                <a:close/>
              </a:path>
              <a:path w="863600" h="862330">
                <a:moveTo>
                  <a:pt x="734651" y="198119"/>
                </a:moveTo>
                <a:lnTo>
                  <a:pt x="577722" y="198119"/>
                </a:lnTo>
                <a:lnTo>
                  <a:pt x="595870" y="200659"/>
                </a:lnTo>
                <a:lnTo>
                  <a:pt x="608974" y="209549"/>
                </a:lnTo>
                <a:lnTo>
                  <a:pt x="616920" y="223519"/>
                </a:lnTo>
                <a:lnTo>
                  <a:pt x="619594" y="238759"/>
                </a:lnTo>
                <a:lnTo>
                  <a:pt x="613409" y="267969"/>
                </a:lnTo>
                <a:lnTo>
                  <a:pt x="596123" y="297179"/>
                </a:lnTo>
                <a:lnTo>
                  <a:pt x="569644" y="325119"/>
                </a:lnTo>
                <a:lnTo>
                  <a:pt x="535876" y="351789"/>
                </a:lnTo>
                <a:lnTo>
                  <a:pt x="538983" y="359409"/>
                </a:lnTo>
                <a:lnTo>
                  <a:pt x="542939" y="365759"/>
                </a:lnTo>
                <a:lnTo>
                  <a:pt x="547783" y="370839"/>
                </a:lnTo>
                <a:lnTo>
                  <a:pt x="553554" y="374649"/>
                </a:lnTo>
                <a:lnTo>
                  <a:pt x="556303" y="373379"/>
                </a:lnTo>
                <a:lnTo>
                  <a:pt x="563541" y="370839"/>
                </a:lnTo>
                <a:lnTo>
                  <a:pt x="573759" y="369569"/>
                </a:lnTo>
                <a:lnTo>
                  <a:pt x="811129" y="369569"/>
                </a:lnTo>
                <a:lnTo>
                  <a:pt x="806024" y="340359"/>
                </a:lnTo>
                <a:lnTo>
                  <a:pt x="792845" y="297179"/>
                </a:lnTo>
                <a:lnTo>
                  <a:pt x="774356" y="255269"/>
                </a:lnTo>
                <a:lnTo>
                  <a:pt x="750438" y="217169"/>
                </a:lnTo>
                <a:lnTo>
                  <a:pt x="734651" y="198119"/>
                </a:lnTo>
                <a:close/>
              </a:path>
              <a:path w="863600" h="862330">
                <a:moveTo>
                  <a:pt x="290391" y="257809"/>
                </a:moveTo>
                <a:lnTo>
                  <a:pt x="244017" y="257809"/>
                </a:lnTo>
                <a:lnTo>
                  <a:pt x="246405" y="264159"/>
                </a:lnTo>
                <a:lnTo>
                  <a:pt x="246405" y="267969"/>
                </a:lnTo>
                <a:lnTo>
                  <a:pt x="245472" y="274319"/>
                </a:lnTo>
                <a:lnTo>
                  <a:pt x="243420" y="281939"/>
                </a:lnTo>
                <a:lnTo>
                  <a:pt x="241369" y="293369"/>
                </a:lnTo>
                <a:lnTo>
                  <a:pt x="254559" y="336549"/>
                </a:lnTo>
                <a:lnTo>
                  <a:pt x="266750" y="340359"/>
                </a:lnTo>
                <a:lnTo>
                  <a:pt x="274693" y="292099"/>
                </a:lnTo>
                <a:lnTo>
                  <a:pt x="290391" y="257809"/>
                </a:lnTo>
                <a:close/>
              </a:path>
              <a:path w="863600" h="862330">
                <a:moveTo>
                  <a:pt x="365404" y="229869"/>
                </a:moveTo>
                <a:lnTo>
                  <a:pt x="345544" y="237489"/>
                </a:lnTo>
                <a:lnTo>
                  <a:pt x="325081" y="265429"/>
                </a:lnTo>
                <a:lnTo>
                  <a:pt x="309086" y="302259"/>
                </a:lnTo>
                <a:lnTo>
                  <a:pt x="302628" y="336549"/>
                </a:lnTo>
                <a:lnTo>
                  <a:pt x="333037" y="312419"/>
                </a:lnTo>
                <a:lnTo>
                  <a:pt x="359348" y="279399"/>
                </a:lnTo>
                <a:lnTo>
                  <a:pt x="372992" y="247649"/>
                </a:lnTo>
                <a:lnTo>
                  <a:pt x="365404" y="229869"/>
                </a:lnTo>
                <a:close/>
              </a:path>
              <a:path w="863600" h="862330">
                <a:moveTo>
                  <a:pt x="580034" y="231139"/>
                </a:moveTo>
                <a:lnTo>
                  <a:pt x="564355" y="233679"/>
                </a:lnTo>
                <a:lnTo>
                  <a:pt x="547555" y="252729"/>
                </a:lnTo>
                <a:lnTo>
                  <a:pt x="534159" y="283209"/>
                </a:lnTo>
                <a:lnTo>
                  <a:pt x="528688" y="318769"/>
                </a:lnTo>
                <a:lnTo>
                  <a:pt x="554758" y="293369"/>
                </a:lnTo>
                <a:lnTo>
                  <a:pt x="575568" y="266699"/>
                </a:lnTo>
                <a:lnTo>
                  <a:pt x="585775" y="245109"/>
                </a:lnTo>
                <a:lnTo>
                  <a:pt x="580034" y="231139"/>
                </a:lnTo>
                <a:close/>
              </a:path>
              <a:path w="863600" h="862330">
                <a:moveTo>
                  <a:pt x="510743" y="92709"/>
                </a:moveTo>
                <a:lnTo>
                  <a:pt x="469772" y="99059"/>
                </a:lnTo>
                <a:lnTo>
                  <a:pt x="444823" y="111759"/>
                </a:lnTo>
                <a:lnTo>
                  <a:pt x="426818" y="125729"/>
                </a:lnTo>
                <a:lnTo>
                  <a:pt x="406679" y="132079"/>
                </a:lnTo>
                <a:lnTo>
                  <a:pt x="653510" y="132079"/>
                </a:lnTo>
                <a:lnTo>
                  <a:pt x="644892" y="126999"/>
                </a:lnTo>
                <a:lnTo>
                  <a:pt x="598042" y="107949"/>
                </a:lnTo>
                <a:lnTo>
                  <a:pt x="575495" y="101599"/>
                </a:lnTo>
                <a:lnTo>
                  <a:pt x="553950" y="96519"/>
                </a:lnTo>
                <a:lnTo>
                  <a:pt x="532625" y="93979"/>
                </a:lnTo>
                <a:lnTo>
                  <a:pt x="510743" y="92709"/>
                </a:lnTo>
                <a:close/>
              </a:path>
              <a:path w="863600" h="862330">
                <a:moveTo>
                  <a:pt x="509582" y="54609"/>
                </a:moveTo>
                <a:lnTo>
                  <a:pt x="460501" y="54609"/>
                </a:lnTo>
                <a:lnTo>
                  <a:pt x="498024" y="57149"/>
                </a:lnTo>
                <a:lnTo>
                  <a:pt x="526945" y="62229"/>
                </a:lnTo>
                <a:lnTo>
                  <a:pt x="545669" y="67309"/>
                </a:lnTo>
                <a:lnTo>
                  <a:pt x="552602" y="69849"/>
                </a:lnTo>
                <a:lnTo>
                  <a:pt x="553732" y="69849"/>
                </a:lnTo>
                <a:lnTo>
                  <a:pt x="554608" y="67309"/>
                </a:lnTo>
                <a:lnTo>
                  <a:pt x="554189" y="66039"/>
                </a:lnTo>
                <a:lnTo>
                  <a:pt x="553821" y="66039"/>
                </a:lnTo>
                <a:lnTo>
                  <a:pt x="542842" y="62229"/>
                </a:lnTo>
                <a:lnTo>
                  <a:pt x="515988" y="55879"/>
                </a:lnTo>
                <a:lnTo>
                  <a:pt x="509582" y="54609"/>
                </a:lnTo>
                <a:close/>
              </a:path>
            </a:pathLst>
          </a:custGeom>
          <a:solidFill>
            <a:srgbClr val="FFFFFF"/>
          </a:solidFill>
        </p:spPr>
        <p:txBody>
          <a:bodyPr wrap="square" lIns="0" tIns="0" rIns="0" bIns="0" rtlCol="0"/>
          <a:lstStyle/>
          <a:p>
            <a:endParaRPr sz="949">
              <a:solidFill>
                <a:srgbClr val="1E4191"/>
              </a:solidFill>
            </a:endParaRPr>
          </a:p>
        </p:txBody>
      </p:sp>
      <p:sp>
        <p:nvSpPr>
          <p:cNvPr id="2" name="Title 1"/>
          <p:cNvSpPr>
            <a:spLocks noGrp="1"/>
          </p:cNvSpPr>
          <p:nvPr>
            <p:ph type="title"/>
          </p:nvPr>
        </p:nvSpPr>
        <p:spPr>
          <a:xfrm>
            <a:off x="342900" y="210743"/>
            <a:ext cx="8459788" cy="494690"/>
          </a:xfrm>
        </p:spPr>
        <p:txBody>
          <a:bodyPr/>
          <a:lstStyle/>
          <a:p>
            <a:r>
              <a:rPr lang="en-US" sz="2700" dirty="0" err="1">
                <a:solidFill>
                  <a:schemeClr val="bg1"/>
                </a:solidFill>
              </a:rPr>
              <a:t>sformation</a:t>
            </a:r>
            <a:r>
              <a:rPr lang="en-US" sz="2700" dirty="0">
                <a:solidFill>
                  <a:schemeClr val="bg1"/>
                </a:solidFill>
              </a:rPr>
              <a:t> Process</a:t>
            </a:r>
          </a:p>
        </p:txBody>
      </p:sp>
      <p:sp>
        <p:nvSpPr>
          <p:cNvPr id="239" name="Title 1"/>
          <p:cNvSpPr txBox="1">
            <a:spLocks/>
          </p:cNvSpPr>
          <p:nvPr/>
        </p:nvSpPr>
        <p:spPr>
          <a:xfrm>
            <a:off x="644876" y="-42474"/>
            <a:ext cx="7854249" cy="608620"/>
          </a:xfrm>
          <a:prstGeom prst="rect">
            <a:avLst/>
          </a:prstGeom>
        </p:spPr>
        <p:txBody>
          <a:bodyPr vert="horz" lIns="89290" tIns="44644" rIns="89290" bIns="0" rtlCol="0" anchor="ctr" anchorCtr="0">
            <a:normAutofit/>
          </a:bodyPr>
          <a:lst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a:lstStyle>
          <a:p>
            <a:r>
              <a:rPr lang="en-US" dirty="0">
                <a:solidFill>
                  <a:srgbClr val="0070C0"/>
                </a:solidFill>
              </a:rPr>
              <a:t>Microservices: Team</a:t>
            </a:r>
          </a:p>
        </p:txBody>
      </p:sp>
      <p:sp>
        <p:nvSpPr>
          <p:cNvPr id="240" name="Slide Number Placeholder 1"/>
          <p:cNvSpPr txBox="1">
            <a:spLocks/>
          </p:cNvSpPr>
          <p:nvPr/>
        </p:nvSpPr>
        <p:spPr>
          <a:xfrm>
            <a:off x="821457" y="5242350"/>
            <a:ext cx="1371600" cy="148591"/>
          </a:xfrm>
          <a:prstGeom prst="rect">
            <a:avLst/>
          </a:prstGeom>
        </p:spPr>
        <p:txBody>
          <a:bodyPr/>
          <a:lst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defRPr/>
            </a:pPr>
            <a:fld id="{A85E9118-4525-4620-91B5-75B9750E007A}" type="slidenum">
              <a:rPr lang="en-US" smtClean="0"/>
              <a:pPr>
                <a:defRPr/>
              </a:pPr>
              <a:t>31</a:t>
            </a:fld>
            <a:endParaRPr lang="en-US" dirty="0"/>
          </a:p>
        </p:txBody>
      </p:sp>
      <p:sp>
        <p:nvSpPr>
          <p:cNvPr id="7" name="Rectangle 6"/>
          <p:cNvSpPr/>
          <p:nvPr/>
        </p:nvSpPr>
        <p:spPr>
          <a:xfrm>
            <a:off x="432079" y="479808"/>
            <a:ext cx="8321711" cy="4348501"/>
          </a:xfrm>
          <a:prstGeom prst="rect">
            <a:avLst/>
          </a:prstGeom>
          <a:gradFill>
            <a:gsLst>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endParaRPr>
          </a:p>
        </p:txBody>
      </p:sp>
      <p:sp>
        <p:nvSpPr>
          <p:cNvPr id="9" name="TextBox 8"/>
          <p:cNvSpPr txBox="1"/>
          <p:nvPr/>
        </p:nvSpPr>
        <p:spPr>
          <a:xfrm>
            <a:off x="4745422" y="619827"/>
            <a:ext cx="3816686" cy="4078224"/>
          </a:xfrm>
          <a:prstGeom prst="rect">
            <a:avLst/>
          </a:prstGeom>
          <a:solidFill>
            <a:schemeClr val="bg1"/>
          </a:solidFill>
        </p:spPr>
        <p:txBody>
          <a:bodyPr wrap="square" rtlCol="0">
            <a:spAutoFit/>
          </a:bodyPr>
          <a:lstStyle/>
          <a:p>
            <a:r>
              <a:rPr lang="en-US" sz="1600" b="1" dirty="0"/>
              <a:t>“Feature Team” </a:t>
            </a:r>
            <a:r>
              <a:rPr lang="en-US" sz="1600" dirty="0"/>
              <a:t>structure</a:t>
            </a:r>
          </a:p>
          <a:p>
            <a:pPr marL="285759" indent="-285759">
              <a:spcBef>
                <a:spcPts val="1200"/>
              </a:spcBef>
              <a:buFont typeface="Arial" panose="020B0604020202020204" pitchFamily="34" charset="0"/>
              <a:buChar char="•"/>
            </a:pPr>
            <a:r>
              <a:rPr lang="en-US" sz="1600" dirty="0"/>
              <a:t>Uses common Product Backlog  Integration is done in parallel</a:t>
            </a:r>
          </a:p>
          <a:p>
            <a:pPr marL="285759" indent="-285759">
              <a:spcBef>
                <a:spcPts val="1200"/>
              </a:spcBef>
              <a:buFont typeface="Arial" panose="020B0604020202020204" pitchFamily="34" charset="0"/>
              <a:buChar char="•"/>
            </a:pPr>
            <a:r>
              <a:rPr lang="en-US" sz="1600" dirty="0"/>
              <a:t>Requires high levels of communication across teams to resolve integration issues</a:t>
            </a:r>
          </a:p>
          <a:p>
            <a:pPr marL="285759" indent="-285759">
              <a:spcBef>
                <a:spcPts val="1200"/>
              </a:spcBef>
              <a:buFont typeface="Arial" panose="020B0604020202020204" pitchFamily="34" charset="0"/>
              <a:buChar char="•"/>
            </a:pPr>
            <a:r>
              <a:rPr lang="en-US" sz="1600" dirty="0"/>
              <a:t>Forces Product Owners to  be more coordinated</a:t>
            </a:r>
          </a:p>
          <a:p>
            <a:pPr marL="285759" indent="-285759">
              <a:spcBef>
                <a:spcPts val="1200"/>
              </a:spcBef>
              <a:buFont typeface="Arial" panose="020B0604020202020204" pitchFamily="34" charset="0"/>
              <a:buChar char="•"/>
            </a:pPr>
            <a:r>
              <a:rPr lang="en-US" sz="1600" dirty="0"/>
              <a:t>Sprints should be synchronized</a:t>
            </a:r>
          </a:p>
          <a:p>
            <a:pPr marL="285759" indent="-285759">
              <a:spcBef>
                <a:spcPts val="1200"/>
              </a:spcBef>
              <a:buFont typeface="Arial" panose="020B0604020202020204" pitchFamily="34" charset="0"/>
              <a:buChar char="•"/>
            </a:pPr>
            <a:r>
              <a:rPr lang="en-US" sz="1600" dirty="0"/>
              <a:t>Cross team fertilization is a  requirement to successfully  deliver in parallel</a:t>
            </a:r>
          </a:p>
        </p:txBody>
      </p:sp>
      <p:sp>
        <p:nvSpPr>
          <p:cNvPr id="10" name="object 5"/>
          <p:cNvSpPr/>
          <p:nvPr/>
        </p:nvSpPr>
        <p:spPr>
          <a:xfrm>
            <a:off x="623279" y="619828"/>
            <a:ext cx="3904625" cy="4081431"/>
          </a:xfrm>
          <a:prstGeom prst="rect">
            <a:avLst/>
          </a:prstGeom>
          <a:blipFill>
            <a:blip r:embed="rId3" cstate="print">
              <a:duotone>
                <a:schemeClr val="accent3">
                  <a:shade val="45000"/>
                  <a:satMod val="135000"/>
                </a:schemeClr>
                <a:prstClr val="white"/>
              </a:duotone>
            </a:blip>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2497649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2" y="1212861"/>
            <a:ext cx="8321711" cy="2943503"/>
          </a:xfrm>
          <a:prstGeom prst="rect">
            <a:avLst/>
          </a:prstGeom>
        </p:spPr>
      </p:pic>
      <p:sp>
        <p:nvSpPr>
          <p:cNvPr id="34" name="object 5"/>
          <p:cNvSpPr/>
          <p:nvPr/>
        </p:nvSpPr>
        <p:spPr>
          <a:xfrm>
            <a:off x="8313494" y="110667"/>
            <a:ext cx="455414" cy="454745"/>
          </a:xfrm>
          <a:custGeom>
            <a:avLst/>
            <a:gdLst/>
            <a:ahLst/>
            <a:cxnLst/>
            <a:rect l="l" t="t" r="r" b="b"/>
            <a:pathLst>
              <a:path w="863600" h="862330">
                <a:moveTo>
                  <a:pt x="431825" y="0"/>
                </a:moveTo>
                <a:lnTo>
                  <a:pt x="384850" y="2539"/>
                </a:lnTo>
                <a:lnTo>
                  <a:pt x="339321" y="8889"/>
                </a:lnTo>
                <a:lnTo>
                  <a:pt x="295504" y="21589"/>
                </a:lnTo>
                <a:lnTo>
                  <a:pt x="253666" y="38099"/>
                </a:lnTo>
                <a:lnTo>
                  <a:pt x="214071" y="58419"/>
                </a:lnTo>
                <a:lnTo>
                  <a:pt x="176985" y="82549"/>
                </a:lnTo>
                <a:lnTo>
                  <a:pt x="142675" y="110489"/>
                </a:lnTo>
                <a:lnTo>
                  <a:pt x="111406" y="142239"/>
                </a:lnTo>
                <a:lnTo>
                  <a:pt x="83444" y="176529"/>
                </a:lnTo>
                <a:lnTo>
                  <a:pt x="59054" y="213359"/>
                </a:lnTo>
                <a:lnTo>
                  <a:pt x="38503" y="252729"/>
                </a:lnTo>
                <a:lnTo>
                  <a:pt x="22057" y="294639"/>
                </a:lnTo>
                <a:lnTo>
                  <a:pt x="9980" y="339089"/>
                </a:lnTo>
                <a:lnTo>
                  <a:pt x="2539" y="384809"/>
                </a:lnTo>
                <a:lnTo>
                  <a:pt x="0" y="430529"/>
                </a:lnTo>
                <a:lnTo>
                  <a:pt x="2539" y="478789"/>
                </a:lnTo>
                <a:lnTo>
                  <a:pt x="9980" y="524509"/>
                </a:lnTo>
                <a:lnTo>
                  <a:pt x="22057" y="567689"/>
                </a:lnTo>
                <a:lnTo>
                  <a:pt x="38503" y="609599"/>
                </a:lnTo>
                <a:lnTo>
                  <a:pt x="59054" y="648969"/>
                </a:lnTo>
                <a:lnTo>
                  <a:pt x="83444" y="687069"/>
                </a:lnTo>
                <a:lnTo>
                  <a:pt x="111406" y="721359"/>
                </a:lnTo>
                <a:lnTo>
                  <a:pt x="142675" y="751839"/>
                </a:lnTo>
                <a:lnTo>
                  <a:pt x="176985" y="779779"/>
                </a:lnTo>
                <a:lnTo>
                  <a:pt x="214071" y="803909"/>
                </a:lnTo>
                <a:lnTo>
                  <a:pt x="253666" y="824229"/>
                </a:lnTo>
                <a:lnTo>
                  <a:pt x="295504" y="840739"/>
                </a:lnTo>
                <a:lnTo>
                  <a:pt x="339321" y="853439"/>
                </a:lnTo>
                <a:lnTo>
                  <a:pt x="384850" y="861059"/>
                </a:lnTo>
                <a:lnTo>
                  <a:pt x="431825" y="862329"/>
                </a:lnTo>
                <a:lnTo>
                  <a:pt x="478791" y="861059"/>
                </a:lnTo>
                <a:lnTo>
                  <a:pt x="524311" y="853439"/>
                </a:lnTo>
                <a:lnTo>
                  <a:pt x="563740" y="842009"/>
                </a:lnTo>
                <a:lnTo>
                  <a:pt x="431825" y="842009"/>
                </a:lnTo>
                <a:lnTo>
                  <a:pt x="383835" y="839469"/>
                </a:lnTo>
                <a:lnTo>
                  <a:pt x="337472" y="831849"/>
                </a:lnTo>
                <a:lnTo>
                  <a:pt x="293043" y="819149"/>
                </a:lnTo>
                <a:lnTo>
                  <a:pt x="250858" y="801369"/>
                </a:lnTo>
                <a:lnTo>
                  <a:pt x="211226" y="778509"/>
                </a:lnTo>
                <a:lnTo>
                  <a:pt x="174455" y="751839"/>
                </a:lnTo>
                <a:lnTo>
                  <a:pt x="140854" y="722629"/>
                </a:lnTo>
                <a:lnTo>
                  <a:pt x="110731" y="688339"/>
                </a:lnTo>
                <a:lnTo>
                  <a:pt x="84395" y="651509"/>
                </a:lnTo>
                <a:lnTo>
                  <a:pt x="62156" y="612139"/>
                </a:lnTo>
                <a:lnTo>
                  <a:pt x="44321" y="570229"/>
                </a:lnTo>
                <a:lnTo>
                  <a:pt x="31200" y="525779"/>
                </a:lnTo>
                <a:lnTo>
                  <a:pt x="23101" y="478789"/>
                </a:lnTo>
                <a:lnTo>
                  <a:pt x="20332" y="430529"/>
                </a:lnTo>
                <a:lnTo>
                  <a:pt x="23101" y="383539"/>
                </a:lnTo>
                <a:lnTo>
                  <a:pt x="31200" y="336549"/>
                </a:lnTo>
                <a:lnTo>
                  <a:pt x="44321" y="292099"/>
                </a:lnTo>
                <a:lnTo>
                  <a:pt x="62156" y="250189"/>
                </a:lnTo>
                <a:lnTo>
                  <a:pt x="84395" y="210819"/>
                </a:lnTo>
                <a:lnTo>
                  <a:pt x="110731" y="173989"/>
                </a:lnTo>
                <a:lnTo>
                  <a:pt x="140854" y="139699"/>
                </a:lnTo>
                <a:lnTo>
                  <a:pt x="174455" y="110489"/>
                </a:lnTo>
                <a:lnTo>
                  <a:pt x="211226" y="83819"/>
                </a:lnTo>
                <a:lnTo>
                  <a:pt x="250858" y="60959"/>
                </a:lnTo>
                <a:lnTo>
                  <a:pt x="293043" y="43179"/>
                </a:lnTo>
                <a:lnTo>
                  <a:pt x="337472" y="30479"/>
                </a:lnTo>
                <a:lnTo>
                  <a:pt x="383835" y="22859"/>
                </a:lnTo>
                <a:lnTo>
                  <a:pt x="431825" y="19049"/>
                </a:lnTo>
                <a:lnTo>
                  <a:pt x="559359" y="19049"/>
                </a:lnTo>
                <a:lnTo>
                  <a:pt x="524311" y="8889"/>
                </a:lnTo>
                <a:lnTo>
                  <a:pt x="478791" y="2539"/>
                </a:lnTo>
                <a:lnTo>
                  <a:pt x="431825" y="0"/>
                </a:lnTo>
                <a:close/>
              </a:path>
              <a:path w="863600" h="862330">
                <a:moveTo>
                  <a:pt x="559359" y="19049"/>
                </a:moveTo>
                <a:lnTo>
                  <a:pt x="431825" y="19049"/>
                </a:lnTo>
                <a:lnTo>
                  <a:pt x="479812" y="22859"/>
                </a:lnTo>
                <a:lnTo>
                  <a:pt x="526171" y="30479"/>
                </a:lnTo>
                <a:lnTo>
                  <a:pt x="570596" y="43179"/>
                </a:lnTo>
                <a:lnTo>
                  <a:pt x="612776" y="62229"/>
                </a:lnTo>
                <a:lnTo>
                  <a:pt x="652403" y="83819"/>
                </a:lnTo>
                <a:lnTo>
                  <a:pt x="689170" y="110489"/>
                </a:lnTo>
                <a:lnTo>
                  <a:pt x="722766" y="140969"/>
                </a:lnTo>
                <a:lnTo>
                  <a:pt x="752884" y="173989"/>
                </a:lnTo>
                <a:lnTo>
                  <a:pt x="779215" y="210819"/>
                </a:lnTo>
                <a:lnTo>
                  <a:pt x="801451" y="250189"/>
                </a:lnTo>
                <a:lnTo>
                  <a:pt x="819283" y="293369"/>
                </a:lnTo>
                <a:lnTo>
                  <a:pt x="832401" y="336549"/>
                </a:lnTo>
                <a:lnTo>
                  <a:pt x="840499" y="383539"/>
                </a:lnTo>
                <a:lnTo>
                  <a:pt x="843267" y="430529"/>
                </a:lnTo>
                <a:lnTo>
                  <a:pt x="840499" y="478789"/>
                </a:lnTo>
                <a:lnTo>
                  <a:pt x="832401" y="525779"/>
                </a:lnTo>
                <a:lnTo>
                  <a:pt x="819283" y="570229"/>
                </a:lnTo>
                <a:lnTo>
                  <a:pt x="801451" y="612139"/>
                </a:lnTo>
                <a:lnTo>
                  <a:pt x="779215" y="651509"/>
                </a:lnTo>
                <a:lnTo>
                  <a:pt x="752884" y="688339"/>
                </a:lnTo>
                <a:lnTo>
                  <a:pt x="722766" y="722629"/>
                </a:lnTo>
                <a:lnTo>
                  <a:pt x="689170" y="751839"/>
                </a:lnTo>
                <a:lnTo>
                  <a:pt x="652403" y="778509"/>
                </a:lnTo>
                <a:lnTo>
                  <a:pt x="612776" y="801369"/>
                </a:lnTo>
                <a:lnTo>
                  <a:pt x="570596" y="819149"/>
                </a:lnTo>
                <a:lnTo>
                  <a:pt x="526171" y="831849"/>
                </a:lnTo>
                <a:lnTo>
                  <a:pt x="479812" y="839469"/>
                </a:lnTo>
                <a:lnTo>
                  <a:pt x="431825" y="842009"/>
                </a:lnTo>
                <a:lnTo>
                  <a:pt x="563740" y="842009"/>
                </a:lnTo>
                <a:lnTo>
                  <a:pt x="609953" y="824229"/>
                </a:lnTo>
                <a:lnTo>
                  <a:pt x="649543" y="803909"/>
                </a:lnTo>
                <a:lnTo>
                  <a:pt x="686625" y="779779"/>
                </a:lnTo>
                <a:lnTo>
                  <a:pt x="720932" y="751839"/>
                </a:lnTo>
                <a:lnTo>
                  <a:pt x="752198" y="721359"/>
                </a:lnTo>
                <a:lnTo>
                  <a:pt x="780158" y="687069"/>
                </a:lnTo>
                <a:lnTo>
                  <a:pt x="804546" y="648969"/>
                </a:lnTo>
                <a:lnTo>
                  <a:pt x="825097" y="609599"/>
                </a:lnTo>
                <a:lnTo>
                  <a:pt x="841543" y="567689"/>
                </a:lnTo>
                <a:lnTo>
                  <a:pt x="853619" y="524509"/>
                </a:lnTo>
                <a:lnTo>
                  <a:pt x="861060" y="478789"/>
                </a:lnTo>
                <a:lnTo>
                  <a:pt x="863599" y="430529"/>
                </a:lnTo>
                <a:lnTo>
                  <a:pt x="861060" y="384809"/>
                </a:lnTo>
                <a:lnTo>
                  <a:pt x="853619" y="339089"/>
                </a:lnTo>
                <a:lnTo>
                  <a:pt x="841543" y="294639"/>
                </a:lnTo>
                <a:lnTo>
                  <a:pt x="825097" y="252729"/>
                </a:lnTo>
                <a:lnTo>
                  <a:pt x="804546" y="213359"/>
                </a:lnTo>
                <a:lnTo>
                  <a:pt x="780158" y="176529"/>
                </a:lnTo>
                <a:lnTo>
                  <a:pt x="752198" y="142239"/>
                </a:lnTo>
                <a:lnTo>
                  <a:pt x="720932" y="110489"/>
                </a:lnTo>
                <a:lnTo>
                  <a:pt x="686625" y="82549"/>
                </a:lnTo>
                <a:lnTo>
                  <a:pt x="649543" y="58419"/>
                </a:lnTo>
                <a:lnTo>
                  <a:pt x="609953" y="38099"/>
                </a:lnTo>
                <a:lnTo>
                  <a:pt x="568121" y="21589"/>
                </a:lnTo>
                <a:lnTo>
                  <a:pt x="559359" y="19049"/>
                </a:lnTo>
                <a:close/>
              </a:path>
              <a:path w="863600" h="862330">
                <a:moveTo>
                  <a:pt x="311124" y="793749"/>
                </a:moveTo>
                <a:lnTo>
                  <a:pt x="309676" y="793749"/>
                </a:lnTo>
                <a:lnTo>
                  <a:pt x="308940" y="796289"/>
                </a:lnTo>
                <a:lnTo>
                  <a:pt x="309384" y="797559"/>
                </a:lnTo>
                <a:lnTo>
                  <a:pt x="309943" y="797559"/>
                </a:lnTo>
                <a:lnTo>
                  <a:pt x="325733" y="802639"/>
                </a:lnTo>
                <a:lnTo>
                  <a:pt x="352139" y="808989"/>
                </a:lnTo>
                <a:lnTo>
                  <a:pt x="387917" y="814069"/>
                </a:lnTo>
                <a:lnTo>
                  <a:pt x="431825" y="816609"/>
                </a:lnTo>
                <a:lnTo>
                  <a:pt x="477664" y="814069"/>
                </a:lnTo>
                <a:lnTo>
                  <a:pt x="515398" y="807719"/>
                </a:lnTo>
                <a:lnTo>
                  <a:pt x="403097" y="807719"/>
                </a:lnTo>
                <a:lnTo>
                  <a:pt x="369303" y="806449"/>
                </a:lnTo>
                <a:lnTo>
                  <a:pt x="341204" y="801369"/>
                </a:lnTo>
                <a:lnTo>
                  <a:pt x="311124" y="793749"/>
                </a:lnTo>
                <a:close/>
              </a:path>
              <a:path w="863600" h="862330">
                <a:moveTo>
                  <a:pt x="670336" y="730249"/>
                </a:moveTo>
                <a:lnTo>
                  <a:pt x="456920" y="730249"/>
                </a:lnTo>
                <a:lnTo>
                  <a:pt x="468669" y="732789"/>
                </a:lnTo>
                <a:lnTo>
                  <a:pt x="478159" y="739139"/>
                </a:lnTo>
                <a:lnTo>
                  <a:pt x="484504" y="748029"/>
                </a:lnTo>
                <a:lnTo>
                  <a:pt x="486816" y="760729"/>
                </a:lnTo>
                <a:lnTo>
                  <a:pt x="481138" y="778509"/>
                </a:lnTo>
                <a:lnTo>
                  <a:pt x="464697" y="793749"/>
                </a:lnTo>
                <a:lnTo>
                  <a:pt x="438387" y="803909"/>
                </a:lnTo>
                <a:lnTo>
                  <a:pt x="403097" y="807719"/>
                </a:lnTo>
                <a:lnTo>
                  <a:pt x="515398" y="807719"/>
                </a:lnTo>
                <a:lnTo>
                  <a:pt x="522945" y="806449"/>
                </a:lnTo>
                <a:lnTo>
                  <a:pt x="566839" y="792479"/>
                </a:lnTo>
                <a:lnTo>
                  <a:pt x="608519" y="774699"/>
                </a:lnTo>
                <a:lnTo>
                  <a:pt x="647157" y="750569"/>
                </a:lnTo>
                <a:lnTo>
                  <a:pt x="670336" y="730249"/>
                </a:lnTo>
                <a:close/>
              </a:path>
              <a:path w="863600" h="862330">
                <a:moveTo>
                  <a:pt x="69151" y="308609"/>
                </a:moveTo>
                <a:lnTo>
                  <a:pt x="65938" y="308609"/>
                </a:lnTo>
                <a:lnTo>
                  <a:pt x="62804" y="318769"/>
                </a:lnTo>
                <a:lnTo>
                  <a:pt x="56203" y="345439"/>
                </a:lnTo>
                <a:lnTo>
                  <a:pt x="49650" y="383539"/>
                </a:lnTo>
                <a:lnTo>
                  <a:pt x="46659" y="430529"/>
                </a:lnTo>
                <a:lnTo>
                  <a:pt x="49252" y="477519"/>
                </a:lnTo>
                <a:lnTo>
                  <a:pt x="57144" y="523239"/>
                </a:lnTo>
                <a:lnTo>
                  <a:pt x="70392" y="566419"/>
                </a:lnTo>
                <a:lnTo>
                  <a:pt x="89053" y="608329"/>
                </a:lnTo>
                <a:lnTo>
                  <a:pt x="113183" y="647699"/>
                </a:lnTo>
                <a:lnTo>
                  <a:pt x="142840" y="681989"/>
                </a:lnTo>
                <a:lnTo>
                  <a:pt x="178079" y="712469"/>
                </a:lnTo>
                <a:lnTo>
                  <a:pt x="218957" y="736599"/>
                </a:lnTo>
                <a:lnTo>
                  <a:pt x="265531" y="755649"/>
                </a:lnTo>
                <a:lnTo>
                  <a:pt x="309641" y="767079"/>
                </a:lnTo>
                <a:lnTo>
                  <a:pt x="352856" y="770889"/>
                </a:lnTo>
                <a:lnTo>
                  <a:pt x="393834" y="764539"/>
                </a:lnTo>
                <a:lnTo>
                  <a:pt x="418785" y="750569"/>
                </a:lnTo>
                <a:lnTo>
                  <a:pt x="436788" y="736599"/>
                </a:lnTo>
                <a:lnTo>
                  <a:pt x="456920" y="730249"/>
                </a:lnTo>
                <a:lnTo>
                  <a:pt x="670336" y="730249"/>
                </a:lnTo>
                <a:lnTo>
                  <a:pt x="681926" y="720089"/>
                </a:lnTo>
                <a:lnTo>
                  <a:pt x="711996" y="685799"/>
                </a:lnTo>
                <a:lnTo>
                  <a:pt x="729104" y="656589"/>
                </a:lnTo>
                <a:lnTo>
                  <a:pt x="263143" y="656589"/>
                </a:lnTo>
                <a:lnTo>
                  <a:pt x="232631" y="650239"/>
                </a:lnTo>
                <a:lnTo>
                  <a:pt x="210972" y="634999"/>
                </a:lnTo>
                <a:lnTo>
                  <a:pt x="198057" y="612139"/>
                </a:lnTo>
                <a:lnTo>
                  <a:pt x="193776" y="586739"/>
                </a:lnTo>
                <a:lnTo>
                  <a:pt x="196638" y="566419"/>
                </a:lnTo>
                <a:lnTo>
                  <a:pt x="204997" y="543559"/>
                </a:lnTo>
                <a:lnTo>
                  <a:pt x="218508" y="521969"/>
                </a:lnTo>
                <a:lnTo>
                  <a:pt x="236829" y="501649"/>
                </a:lnTo>
                <a:lnTo>
                  <a:pt x="255794" y="486409"/>
                </a:lnTo>
                <a:lnTo>
                  <a:pt x="104063" y="486409"/>
                </a:lnTo>
                <a:lnTo>
                  <a:pt x="84802" y="480059"/>
                </a:lnTo>
                <a:lnTo>
                  <a:pt x="69235" y="463549"/>
                </a:lnTo>
                <a:lnTo>
                  <a:pt x="58824" y="438149"/>
                </a:lnTo>
                <a:lnTo>
                  <a:pt x="55029" y="402589"/>
                </a:lnTo>
                <a:lnTo>
                  <a:pt x="57020" y="368299"/>
                </a:lnTo>
                <a:lnTo>
                  <a:pt x="61533" y="340359"/>
                </a:lnTo>
                <a:lnTo>
                  <a:pt x="66371" y="320039"/>
                </a:lnTo>
                <a:lnTo>
                  <a:pt x="69430" y="309879"/>
                </a:lnTo>
                <a:lnTo>
                  <a:pt x="69151" y="308609"/>
                </a:lnTo>
                <a:close/>
              </a:path>
              <a:path w="863600" h="862330">
                <a:moveTo>
                  <a:pt x="505955" y="372109"/>
                </a:moveTo>
                <a:lnTo>
                  <a:pt x="460943" y="403859"/>
                </a:lnTo>
                <a:lnTo>
                  <a:pt x="432506" y="420369"/>
                </a:lnTo>
                <a:lnTo>
                  <a:pt x="396176" y="441959"/>
                </a:lnTo>
                <a:lnTo>
                  <a:pt x="390972" y="500379"/>
                </a:lnTo>
                <a:lnTo>
                  <a:pt x="380377" y="551179"/>
                </a:lnTo>
                <a:lnTo>
                  <a:pt x="361213" y="593089"/>
                </a:lnTo>
                <a:lnTo>
                  <a:pt x="334762" y="626109"/>
                </a:lnTo>
                <a:lnTo>
                  <a:pt x="301810" y="647699"/>
                </a:lnTo>
                <a:lnTo>
                  <a:pt x="263143" y="656589"/>
                </a:lnTo>
                <a:lnTo>
                  <a:pt x="557390" y="656589"/>
                </a:lnTo>
                <a:lnTo>
                  <a:pt x="503138" y="643889"/>
                </a:lnTo>
                <a:lnTo>
                  <a:pt x="464245" y="613409"/>
                </a:lnTo>
                <a:lnTo>
                  <a:pt x="440825" y="571499"/>
                </a:lnTo>
                <a:lnTo>
                  <a:pt x="432993" y="524509"/>
                </a:lnTo>
                <a:lnTo>
                  <a:pt x="442732" y="468629"/>
                </a:lnTo>
                <a:lnTo>
                  <a:pt x="466043" y="427989"/>
                </a:lnTo>
                <a:lnTo>
                  <a:pt x="494067" y="401319"/>
                </a:lnTo>
                <a:lnTo>
                  <a:pt x="517944" y="387349"/>
                </a:lnTo>
                <a:lnTo>
                  <a:pt x="513156" y="383539"/>
                </a:lnTo>
                <a:lnTo>
                  <a:pt x="509536" y="378459"/>
                </a:lnTo>
                <a:lnTo>
                  <a:pt x="505955" y="372109"/>
                </a:lnTo>
                <a:close/>
              </a:path>
              <a:path w="863600" h="862330">
                <a:moveTo>
                  <a:pt x="754645" y="452119"/>
                </a:moveTo>
                <a:lnTo>
                  <a:pt x="592073" y="452119"/>
                </a:lnTo>
                <a:lnTo>
                  <a:pt x="626814" y="459739"/>
                </a:lnTo>
                <a:lnTo>
                  <a:pt x="651906" y="480059"/>
                </a:lnTo>
                <a:lnTo>
                  <a:pt x="667126" y="510539"/>
                </a:lnTo>
                <a:lnTo>
                  <a:pt x="672249" y="546099"/>
                </a:lnTo>
                <a:lnTo>
                  <a:pt x="663892" y="585469"/>
                </a:lnTo>
                <a:lnTo>
                  <a:pt x="640394" y="621029"/>
                </a:lnTo>
                <a:lnTo>
                  <a:pt x="604108" y="646429"/>
                </a:lnTo>
                <a:lnTo>
                  <a:pt x="557390" y="656589"/>
                </a:lnTo>
                <a:lnTo>
                  <a:pt x="729104" y="656589"/>
                </a:lnTo>
                <a:lnTo>
                  <a:pt x="754735" y="596899"/>
                </a:lnTo>
                <a:lnTo>
                  <a:pt x="766125" y="553719"/>
                </a:lnTo>
                <a:lnTo>
                  <a:pt x="770305" y="511809"/>
                </a:lnTo>
                <a:lnTo>
                  <a:pt x="764140" y="469899"/>
                </a:lnTo>
                <a:lnTo>
                  <a:pt x="754645" y="452119"/>
                </a:lnTo>
                <a:close/>
              </a:path>
              <a:path w="863600" h="862330">
                <a:moveTo>
                  <a:pt x="358381" y="462279"/>
                </a:moveTo>
                <a:lnTo>
                  <a:pt x="316124" y="486409"/>
                </a:lnTo>
                <a:lnTo>
                  <a:pt x="275637" y="516889"/>
                </a:lnTo>
                <a:lnTo>
                  <a:pt x="245242" y="551179"/>
                </a:lnTo>
                <a:lnTo>
                  <a:pt x="233260" y="589279"/>
                </a:lnTo>
                <a:lnTo>
                  <a:pt x="235411" y="601979"/>
                </a:lnTo>
                <a:lnTo>
                  <a:pt x="241487" y="612139"/>
                </a:lnTo>
                <a:lnTo>
                  <a:pt x="250920" y="617219"/>
                </a:lnTo>
                <a:lnTo>
                  <a:pt x="263143" y="618489"/>
                </a:lnTo>
                <a:lnTo>
                  <a:pt x="302610" y="603249"/>
                </a:lnTo>
                <a:lnTo>
                  <a:pt x="330231" y="566419"/>
                </a:lnTo>
                <a:lnTo>
                  <a:pt x="348118" y="516889"/>
                </a:lnTo>
                <a:lnTo>
                  <a:pt x="358381" y="462279"/>
                </a:lnTo>
                <a:close/>
              </a:path>
              <a:path w="863600" h="862330">
                <a:moveTo>
                  <a:pt x="553821" y="406399"/>
                </a:moveTo>
                <a:lnTo>
                  <a:pt x="530755" y="416559"/>
                </a:lnTo>
                <a:lnTo>
                  <a:pt x="505677" y="436879"/>
                </a:lnTo>
                <a:lnTo>
                  <a:pt x="485536" y="471169"/>
                </a:lnTo>
                <a:lnTo>
                  <a:pt x="477278" y="519429"/>
                </a:lnTo>
                <a:lnTo>
                  <a:pt x="483104" y="557529"/>
                </a:lnTo>
                <a:lnTo>
                  <a:pt x="499691" y="588009"/>
                </a:lnTo>
                <a:lnTo>
                  <a:pt x="525702" y="610869"/>
                </a:lnTo>
                <a:lnTo>
                  <a:pt x="559803" y="618489"/>
                </a:lnTo>
                <a:lnTo>
                  <a:pt x="587019" y="613409"/>
                </a:lnTo>
                <a:lnTo>
                  <a:pt x="609698" y="598169"/>
                </a:lnTo>
                <a:lnTo>
                  <a:pt x="625429" y="574039"/>
                </a:lnTo>
                <a:lnTo>
                  <a:pt x="625960" y="571499"/>
                </a:lnTo>
                <a:lnTo>
                  <a:pt x="562165" y="571499"/>
                </a:lnTo>
                <a:lnTo>
                  <a:pt x="545543" y="566419"/>
                </a:lnTo>
                <a:lnTo>
                  <a:pt x="532279" y="554989"/>
                </a:lnTo>
                <a:lnTo>
                  <a:pt x="523496" y="538479"/>
                </a:lnTo>
                <a:lnTo>
                  <a:pt x="520318" y="516889"/>
                </a:lnTo>
                <a:lnTo>
                  <a:pt x="525812" y="491489"/>
                </a:lnTo>
                <a:lnTo>
                  <a:pt x="540946" y="471169"/>
                </a:lnTo>
                <a:lnTo>
                  <a:pt x="563706" y="457199"/>
                </a:lnTo>
                <a:lnTo>
                  <a:pt x="592073" y="452119"/>
                </a:lnTo>
                <a:lnTo>
                  <a:pt x="754645" y="452119"/>
                </a:lnTo>
                <a:lnTo>
                  <a:pt x="750576" y="444499"/>
                </a:lnTo>
                <a:lnTo>
                  <a:pt x="737012" y="426719"/>
                </a:lnTo>
                <a:lnTo>
                  <a:pt x="731617" y="408939"/>
                </a:lnTo>
                <a:lnTo>
                  <a:pt x="588046" y="408939"/>
                </a:lnTo>
                <a:lnTo>
                  <a:pt x="564648" y="407669"/>
                </a:lnTo>
                <a:lnTo>
                  <a:pt x="553821" y="406399"/>
                </a:lnTo>
                <a:close/>
              </a:path>
              <a:path w="863600" h="862330">
                <a:moveTo>
                  <a:pt x="589686" y="487679"/>
                </a:moveTo>
                <a:lnTo>
                  <a:pt x="579133" y="488949"/>
                </a:lnTo>
                <a:lnTo>
                  <a:pt x="569807" y="494029"/>
                </a:lnTo>
                <a:lnTo>
                  <a:pt x="562972" y="502919"/>
                </a:lnTo>
                <a:lnTo>
                  <a:pt x="559892" y="513079"/>
                </a:lnTo>
                <a:lnTo>
                  <a:pt x="562202" y="527049"/>
                </a:lnTo>
                <a:lnTo>
                  <a:pt x="568820" y="537209"/>
                </a:lnTo>
                <a:lnTo>
                  <a:pt x="575733" y="546099"/>
                </a:lnTo>
                <a:lnTo>
                  <a:pt x="578929" y="554989"/>
                </a:lnTo>
                <a:lnTo>
                  <a:pt x="578929" y="566419"/>
                </a:lnTo>
                <a:lnTo>
                  <a:pt x="570560" y="571499"/>
                </a:lnTo>
                <a:lnTo>
                  <a:pt x="625960" y="571499"/>
                </a:lnTo>
                <a:lnTo>
                  <a:pt x="631799" y="543559"/>
                </a:lnTo>
                <a:lnTo>
                  <a:pt x="629255" y="523239"/>
                </a:lnTo>
                <a:lnTo>
                  <a:pt x="621506" y="505459"/>
                </a:lnTo>
                <a:lnTo>
                  <a:pt x="608375" y="492759"/>
                </a:lnTo>
                <a:lnTo>
                  <a:pt x="589686" y="487679"/>
                </a:lnTo>
                <a:close/>
              </a:path>
              <a:path w="863600" h="862330">
                <a:moveTo>
                  <a:pt x="812239" y="375919"/>
                </a:moveTo>
                <a:lnTo>
                  <a:pt x="759561" y="375919"/>
                </a:lnTo>
                <a:lnTo>
                  <a:pt x="778790" y="382269"/>
                </a:lnTo>
                <a:lnTo>
                  <a:pt x="794321" y="398779"/>
                </a:lnTo>
                <a:lnTo>
                  <a:pt x="804727" y="425449"/>
                </a:lnTo>
                <a:lnTo>
                  <a:pt x="808445" y="459739"/>
                </a:lnTo>
                <a:lnTo>
                  <a:pt x="808505" y="462279"/>
                </a:lnTo>
                <a:lnTo>
                  <a:pt x="806401" y="496569"/>
                </a:lnTo>
                <a:lnTo>
                  <a:pt x="801474" y="525779"/>
                </a:lnTo>
                <a:lnTo>
                  <a:pt x="796514" y="544829"/>
                </a:lnTo>
                <a:lnTo>
                  <a:pt x="794232" y="553719"/>
                </a:lnTo>
                <a:lnTo>
                  <a:pt x="794499" y="553719"/>
                </a:lnTo>
                <a:lnTo>
                  <a:pt x="796848" y="554989"/>
                </a:lnTo>
                <a:lnTo>
                  <a:pt x="797547" y="554989"/>
                </a:lnTo>
                <a:lnTo>
                  <a:pt x="797725" y="553719"/>
                </a:lnTo>
                <a:lnTo>
                  <a:pt x="800900" y="544829"/>
                </a:lnTo>
                <a:lnTo>
                  <a:pt x="807651" y="518159"/>
                </a:lnTo>
                <a:lnTo>
                  <a:pt x="814243" y="480059"/>
                </a:lnTo>
                <a:lnTo>
                  <a:pt x="816940" y="430529"/>
                </a:lnTo>
                <a:lnTo>
                  <a:pt x="814015" y="386079"/>
                </a:lnTo>
                <a:lnTo>
                  <a:pt x="812239" y="375919"/>
                </a:lnTo>
                <a:close/>
              </a:path>
              <a:path w="863600" h="862330">
                <a:moveTo>
                  <a:pt x="431825" y="45719"/>
                </a:moveTo>
                <a:lnTo>
                  <a:pt x="386017" y="48259"/>
                </a:lnTo>
                <a:lnTo>
                  <a:pt x="340829" y="57149"/>
                </a:lnTo>
                <a:lnTo>
                  <a:pt x="297057" y="69849"/>
                </a:lnTo>
                <a:lnTo>
                  <a:pt x="255499" y="88899"/>
                </a:lnTo>
                <a:lnTo>
                  <a:pt x="216954" y="113029"/>
                </a:lnTo>
                <a:lnTo>
                  <a:pt x="182219" y="142239"/>
                </a:lnTo>
                <a:lnTo>
                  <a:pt x="152092" y="177799"/>
                </a:lnTo>
                <a:lnTo>
                  <a:pt x="127370" y="218439"/>
                </a:lnTo>
                <a:lnTo>
                  <a:pt x="108851" y="265429"/>
                </a:lnTo>
                <a:lnTo>
                  <a:pt x="97486" y="308609"/>
                </a:lnTo>
                <a:lnTo>
                  <a:pt x="93294" y="351789"/>
                </a:lnTo>
                <a:lnTo>
                  <a:pt x="99465" y="393699"/>
                </a:lnTo>
                <a:lnTo>
                  <a:pt x="113042" y="419099"/>
                </a:lnTo>
                <a:lnTo>
                  <a:pt x="126619" y="436879"/>
                </a:lnTo>
                <a:lnTo>
                  <a:pt x="132791" y="457199"/>
                </a:lnTo>
                <a:lnTo>
                  <a:pt x="130488" y="468629"/>
                </a:lnTo>
                <a:lnTo>
                  <a:pt x="124256" y="477519"/>
                </a:lnTo>
                <a:lnTo>
                  <a:pt x="115110" y="483869"/>
                </a:lnTo>
                <a:lnTo>
                  <a:pt x="104063" y="486409"/>
                </a:lnTo>
                <a:lnTo>
                  <a:pt x="255794" y="486409"/>
                </a:lnTo>
                <a:lnTo>
                  <a:pt x="263697" y="480059"/>
                </a:lnTo>
                <a:lnTo>
                  <a:pt x="292911" y="461009"/>
                </a:lnTo>
                <a:lnTo>
                  <a:pt x="325485" y="443229"/>
                </a:lnTo>
                <a:lnTo>
                  <a:pt x="362432" y="424179"/>
                </a:lnTo>
                <a:lnTo>
                  <a:pt x="363438" y="417829"/>
                </a:lnTo>
                <a:lnTo>
                  <a:pt x="318160" y="417829"/>
                </a:lnTo>
                <a:lnTo>
                  <a:pt x="300393" y="414019"/>
                </a:lnTo>
                <a:lnTo>
                  <a:pt x="285427" y="403859"/>
                </a:lnTo>
                <a:lnTo>
                  <a:pt x="274274" y="389889"/>
                </a:lnTo>
                <a:lnTo>
                  <a:pt x="267944" y="373379"/>
                </a:lnTo>
                <a:lnTo>
                  <a:pt x="244635" y="368299"/>
                </a:lnTo>
                <a:lnTo>
                  <a:pt x="225929" y="354329"/>
                </a:lnTo>
                <a:lnTo>
                  <a:pt x="213277" y="335279"/>
                </a:lnTo>
                <a:lnTo>
                  <a:pt x="208127" y="308609"/>
                </a:lnTo>
                <a:lnTo>
                  <a:pt x="210088" y="289559"/>
                </a:lnTo>
                <a:lnTo>
                  <a:pt x="215749" y="273049"/>
                </a:lnTo>
                <a:lnTo>
                  <a:pt x="224774" y="261619"/>
                </a:lnTo>
                <a:lnTo>
                  <a:pt x="236829" y="257809"/>
                </a:lnTo>
                <a:lnTo>
                  <a:pt x="290391" y="257809"/>
                </a:lnTo>
                <a:lnTo>
                  <a:pt x="296205" y="245109"/>
                </a:lnTo>
                <a:lnTo>
                  <a:pt x="327808" y="210819"/>
                </a:lnTo>
                <a:lnTo>
                  <a:pt x="366026" y="198119"/>
                </a:lnTo>
                <a:lnTo>
                  <a:pt x="734651" y="198119"/>
                </a:lnTo>
                <a:lnTo>
                  <a:pt x="720969" y="181609"/>
                </a:lnTo>
                <a:lnTo>
                  <a:pt x="685827" y="151129"/>
                </a:lnTo>
                <a:lnTo>
                  <a:pt x="653510" y="132079"/>
                </a:lnTo>
                <a:lnTo>
                  <a:pt x="406679" y="132079"/>
                </a:lnTo>
                <a:lnTo>
                  <a:pt x="394444" y="129539"/>
                </a:lnTo>
                <a:lnTo>
                  <a:pt x="385013" y="123189"/>
                </a:lnTo>
                <a:lnTo>
                  <a:pt x="378943" y="114299"/>
                </a:lnTo>
                <a:lnTo>
                  <a:pt x="376796" y="102869"/>
                </a:lnTo>
                <a:lnTo>
                  <a:pt x="382644" y="83819"/>
                </a:lnTo>
                <a:lnTo>
                  <a:pt x="399365" y="68579"/>
                </a:lnTo>
                <a:lnTo>
                  <a:pt x="425729" y="58419"/>
                </a:lnTo>
                <a:lnTo>
                  <a:pt x="460501" y="54609"/>
                </a:lnTo>
                <a:lnTo>
                  <a:pt x="509582" y="54609"/>
                </a:lnTo>
                <a:lnTo>
                  <a:pt x="477551" y="48259"/>
                </a:lnTo>
                <a:lnTo>
                  <a:pt x="431825" y="45719"/>
                </a:lnTo>
                <a:close/>
              </a:path>
              <a:path w="863600" h="862330">
                <a:moveTo>
                  <a:pt x="366026" y="401319"/>
                </a:moveTo>
                <a:lnTo>
                  <a:pt x="355179" y="408939"/>
                </a:lnTo>
                <a:lnTo>
                  <a:pt x="342988" y="414019"/>
                </a:lnTo>
                <a:lnTo>
                  <a:pt x="330350" y="416559"/>
                </a:lnTo>
                <a:lnTo>
                  <a:pt x="318160" y="417829"/>
                </a:lnTo>
                <a:lnTo>
                  <a:pt x="363438" y="417829"/>
                </a:lnTo>
                <a:lnTo>
                  <a:pt x="363639" y="416559"/>
                </a:lnTo>
                <a:lnTo>
                  <a:pt x="364807" y="410209"/>
                </a:lnTo>
                <a:lnTo>
                  <a:pt x="366026" y="401319"/>
                </a:lnTo>
                <a:close/>
              </a:path>
              <a:path w="863600" h="862330">
                <a:moveTo>
                  <a:pt x="811129" y="369569"/>
                </a:moveTo>
                <a:lnTo>
                  <a:pt x="585444" y="369569"/>
                </a:lnTo>
                <a:lnTo>
                  <a:pt x="596825" y="370839"/>
                </a:lnTo>
                <a:lnTo>
                  <a:pt x="607968" y="373379"/>
                </a:lnTo>
                <a:lnTo>
                  <a:pt x="616605" y="379729"/>
                </a:lnTo>
                <a:lnTo>
                  <a:pt x="620471" y="388619"/>
                </a:lnTo>
                <a:lnTo>
                  <a:pt x="610994" y="403859"/>
                </a:lnTo>
                <a:lnTo>
                  <a:pt x="588046" y="408939"/>
                </a:lnTo>
                <a:lnTo>
                  <a:pt x="731617" y="408939"/>
                </a:lnTo>
                <a:lnTo>
                  <a:pt x="759561" y="375919"/>
                </a:lnTo>
                <a:lnTo>
                  <a:pt x="812239" y="375919"/>
                </a:lnTo>
                <a:lnTo>
                  <a:pt x="811129" y="369569"/>
                </a:lnTo>
                <a:close/>
              </a:path>
              <a:path w="863600" h="862330">
                <a:moveTo>
                  <a:pt x="494598" y="297179"/>
                </a:moveTo>
                <a:lnTo>
                  <a:pt x="431825" y="297179"/>
                </a:lnTo>
                <a:lnTo>
                  <a:pt x="436587" y="304799"/>
                </a:lnTo>
                <a:lnTo>
                  <a:pt x="436587" y="312419"/>
                </a:lnTo>
                <a:lnTo>
                  <a:pt x="433283" y="326389"/>
                </a:lnTo>
                <a:lnTo>
                  <a:pt x="424938" y="341629"/>
                </a:lnTo>
                <a:lnTo>
                  <a:pt x="413902" y="356869"/>
                </a:lnTo>
                <a:lnTo>
                  <a:pt x="402526" y="369569"/>
                </a:lnTo>
                <a:lnTo>
                  <a:pt x="400324" y="382269"/>
                </a:lnTo>
                <a:lnTo>
                  <a:pt x="398908" y="392429"/>
                </a:lnTo>
                <a:lnTo>
                  <a:pt x="398152" y="400049"/>
                </a:lnTo>
                <a:lnTo>
                  <a:pt x="397929" y="406399"/>
                </a:lnTo>
                <a:lnTo>
                  <a:pt x="426223" y="388619"/>
                </a:lnTo>
                <a:lnTo>
                  <a:pt x="471766" y="359409"/>
                </a:lnTo>
                <a:lnTo>
                  <a:pt x="494017" y="344169"/>
                </a:lnTo>
                <a:lnTo>
                  <a:pt x="492629" y="337819"/>
                </a:lnTo>
                <a:lnTo>
                  <a:pt x="491917" y="330199"/>
                </a:lnTo>
                <a:lnTo>
                  <a:pt x="491707" y="325119"/>
                </a:lnTo>
                <a:lnTo>
                  <a:pt x="491616" y="316229"/>
                </a:lnTo>
                <a:lnTo>
                  <a:pt x="494598" y="297179"/>
                </a:lnTo>
                <a:close/>
              </a:path>
              <a:path w="863600" h="862330">
                <a:moveTo>
                  <a:pt x="577722" y="198119"/>
                </a:moveTo>
                <a:lnTo>
                  <a:pt x="366026" y="198119"/>
                </a:lnTo>
                <a:lnTo>
                  <a:pt x="387514" y="201929"/>
                </a:lnTo>
                <a:lnTo>
                  <a:pt x="399807" y="212089"/>
                </a:lnTo>
                <a:lnTo>
                  <a:pt x="405372" y="224789"/>
                </a:lnTo>
                <a:lnTo>
                  <a:pt x="406679" y="236219"/>
                </a:lnTo>
                <a:lnTo>
                  <a:pt x="397186" y="278129"/>
                </a:lnTo>
                <a:lnTo>
                  <a:pt x="372891" y="318769"/>
                </a:lnTo>
                <a:lnTo>
                  <a:pt x="340071" y="350519"/>
                </a:lnTo>
                <a:lnTo>
                  <a:pt x="305003" y="369569"/>
                </a:lnTo>
                <a:lnTo>
                  <a:pt x="306676" y="374649"/>
                </a:lnTo>
                <a:lnTo>
                  <a:pt x="310245" y="380999"/>
                </a:lnTo>
                <a:lnTo>
                  <a:pt x="316276" y="386079"/>
                </a:lnTo>
                <a:lnTo>
                  <a:pt x="325335" y="388619"/>
                </a:lnTo>
                <a:lnTo>
                  <a:pt x="339247" y="384809"/>
                </a:lnTo>
                <a:lnTo>
                  <a:pt x="353153" y="378459"/>
                </a:lnTo>
                <a:lnTo>
                  <a:pt x="365714" y="368299"/>
                </a:lnTo>
                <a:lnTo>
                  <a:pt x="375589" y="358139"/>
                </a:lnTo>
                <a:lnTo>
                  <a:pt x="381533" y="337819"/>
                </a:lnTo>
                <a:lnTo>
                  <a:pt x="391733" y="318769"/>
                </a:lnTo>
                <a:lnTo>
                  <a:pt x="405516" y="303529"/>
                </a:lnTo>
                <a:lnTo>
                  <a:pt x="422211" y="297179"/>
                </a:lnTo>
                <a:lnTo>
                  <a:pt x="494598" y="297179"/>
                </a:lnTo>
                <a:lnTo>
                  <a:pt x="498175" y="274319"/>
                </a:lnTo>
                <a:lnTo>
                  <a:pt x="516281" y="236219"/>
                </a:lnTo>
                <a:lnTo>
                  <a:pt x="543582" y="208279"/>
                </a:lnTo>
                <a:lnTo>
                  <a:pt x="577722" y="198119"/>
                </a:lnTo>
                <a:close/>
              </a:path>
              <a:path w="863600" h="862330">
                <a:moveTo>
                  <a:pt x="734651" y="198119"/>
                </a:moveTo>
                <a:lnTo>
                  <a:pt x="577722" y="198119"/>
                </a:lnTo>
                <a:lnTo>
                  <a:pt x="595870" y="200659"/>
                </a:lnTo>
                <a:lnTo>
                  <a:pt x="608974" y="209549"/>
                </a:lnTo>
                <a:lnTo>
                  <a:pt x="616920" y="223519"/>
                </a:lnTo>
                <a:lnTo>
                  <a:pt x="619594" y="238759"/>
                </a:lnTo>
                <a:lnTo>
                  <a:pt x="613409" y="267969"/>
                </a:lnTo>
                <a:lnTo>
                  <a:pt x="596123" y="297179"/>
                </a:lnTo>
                <a:lnTo>
                  <a:pt x="569644" y="325119"/>
                </a:lnTo>
                <a:lnTo>
                  <a:pt x="535876" y="351789"/>
                </a:lnTo>
                <a:lnTo>
                  <a:pt x="538983" y="359409"/>
                </a:lnTo>
                <a:lnTo>
                  <a:pt x="542939" y="365759"/>
                </a:lnTo>
                <a:lnTo>
                  <a:pt x="547783" y="370839"/>
                </a:lnTo>
                <a:lnTo>
                  <a:pt x="553554" y="374649"/>
                </a:lnTo>
                <a:lnTo>
                  <a:pt x="556303" y="373379"/>
                </a:lnTo>
                <a:lnTo>
                  <a:pt x="563541" y="370839"/>
                </a:lnTo>
                <a:lnTo>
                  <a:pt x="573759" y="369569"/>
                </a:lnTo>
                <a:lnTo>
                  <a:pt x="811129" y="369569"/>
                </a:lnTo>
                <a:lnTo>
                  <a:pt x="806024" y="340359"/>
                </a:lnTo>
                <a:lnTo>
                  <a:pt x="792845" y="297179"/>
                </a:lnTo>
                <a:lnTo>
                  <a:pt x="774356" y="255269"/>
                </a:lnTo>
                <a:lnTo>
                  <a:pt x="750438" y="217169"/>
                </a:lnTo>
                <a:lnTo>
                  <a:pt x="734651" y="198119"/>
                </a:lnTo>
                <a:close/>
              </a:path>
              <a:path w="863600" h="862330">
                <a:moveTo>
                  <a:pt x="290391" y="257809"/>
                </a:moveTo>
                <a:lnTo>
                  <a:pt x="244017" y="257809"/>
                </a:lnTo>
                <a:lnTo>
                  <a:pt x="246405" y="264159"/>
                </a:lnTo>
                <a:lnTo>
                  <a:pt x="246405" y="267969"/>
                </a:lnTo>
                <a:lnTo>
                  <a:pt x="245472" y="274319"/>
                </a:lnTo>
                <a:lnTo>
                  <a:pt x="243420" y="281939"/>
                </a:lnTo>
                <a:lnTo>
                  <a:pt x="241369" y="293369"/>
                </a:lnTo>
                <a:lnTo>
                  <a:pt x="254559" y="336549"/>
                </a:lnTo>
                <a:lnTo>
                  <a:pt x="266750" y="340359"/>
                </a:lnTo>
                <a:lnTo>
                  <a:pt x="274693" y="292099"/>
                </a:lnTo>
                <a:lnTo>
                  <a:pt x="290391" y="257809"/>
                </a:lnTo>
                <a:close/>
              </a:path>
              <a:path w="863600" h="862330">
                <a:moveTo>
                  <a:pt x="365404" y="229869"/>
                </a:moveTo>
                <a:lnTo>
                  <a:pt x="345544" y="237489"/>
                </a:lnTo>
                <a:lnTo>
                  <a:pt x="325081" y="265429"/>
                </a:lnTo>
                <a:lnTo>
                  <a:pt x="309086" y="302259"/>
                </a:lnTo>
                <a:lnTo>
                  <a:pt x="302628" y="336549"/>
                </a:lnTo>
                <a:lnTo>
                  <a:pt x="333037" y="312419"/>
                </a:lnTo>
                <a:lnTo>
                  <a:pt x="359348" y="279399"/>
                </a:lnTo>
                <a:lnTo>
                  <a:pt x="372992" y="247649"/>
                </a:lnTo>
                <a:lnTo>
                  <a:pt x="365404" y="229869"/>
                </a:lnTo>
                <a:close/>
              </a:path>
              <a:path w="863600" h="862330">
                <a:moveTo>
                  <a:pt x="580034" y="231139"/>
                </a:moveTo>
                <a:lnTo>
                  <a:pt x="564355" y="233679"/>
                </a:lnTo>
                <a:lnTo>
                  <a:pt x="547555" y="252729"/>
                </a:lnTo>
                <a:lnTo>
                  <a:pt x="534159" y="283209"/>
                </a:lnTo>
                <a:lnTo>
                  <a:pt x="528688" y="318769"/>
                </a:lnTo>
                <a:lnTo>
                  <a:pt x="554758" y="293369"/>
                </a:lnTo>
                <a:lnTo>
                  <a:pt x="575568" y="266699"/>
                </a:lnTo>
                <a:lnTo>
                  <a:pt x="585775" y="245109"/>
                </a:lnTo>
                <a:lnTo>
                  <a:pt x="580034" y="231139"/>
                </a:lnTo>
                <a:close/>
              </a:path>
              <a:path w="863600" h="862330">
                <a:moveTo>
                  <a:pt x="510743" y="92709"/>
                </a:moveTo>
                <a:lnTo>
                  <a:pt x="469772" y="99059"/>
                </a:lnTo>
                <a:lnTo>
                  <a:pt x="444823" y="111759"/>
                </a:lnTo>
                <a:lnTo>
                  <a:pt x="426818" y="125729"/>
                </a:lnTo>
                <a:lnTo>
                  <a:pt x="406679" y="132079"/>
                </a:lnTo>
                <a:lnTo>
                  <a:pt x="653510" y="132079"/>
                </a:lnTo>
                <a:lnTo>
                  <a:pt x="644892" y="126999"/>
                </a:lnTo>
                <a:lnTo>
                  <a:pt x="598042" y="107949"/>
                </a:lnTo>
                <a:lnTo>
                  <a:pt x="575495" y="101599"/>
                </a:lnTo>
                <a:lnTo>
                  <a:pt x="553950" y="96519"/>
                </a:lnTo>
                <a:lnTo>
                  <a:pt x="532625" y="93979"/>
                </a:lnTo>
                <a:lnTo>
                  <a:pt x="510743" y="92709"/>
                </a:lnTo>
                <a:close/>
              </a:path>
              <a:path w="863600" h="862330">
                <a:moveTo>
                  <a:pt x="509582" y="54609"/>
                </a:moveTo>
                <a:lnTo>
                  <a:pt x="460501" y="54609"/>
                </a:lnTo>
                <a:lnTo>
                  <a:pt x="498024" y="57149"/>
                </a:lnTo>
                <a:lnTo>
                  <a:pt x="526945" y="62229"/>
                </a:lnTo>
                <a:lnTo>
                  <a:pt x="545669" y="67309"/>
                </a:lnTo>
                <a:lnTo>
                  <a:pt x="552602" y="69849"/>
                </a:lnTo>
                <a:lnTo>
                  <a:pt x="553732" y="69849"/>
                </a:lnTo>
                <a:lnTo>
                  <a:pt x="554608" y="67309"/>
                </a:lnTo>
                <a:lnTo>
                  <a:pt x="554189" y="66039"/>
                </a:lnTo>
                <a:lnTo>
                  <a:pt x="553821" y="66039"/>
                </a:lnTo>
                <a:lnTo>
                  <a:pt x="542842" y="62229"/>
                </a:lnTo>
                <a:lnTo>
                  <a:pt x="515988" y="55879"/>
                </a:lnTo>
                <a:lnTo>
                  <a:pt x="509582" y="54609"/>
                </a:lnTo>
                <a:close/>
              </a:path>
            </a:pathLst>
          </a:custGeom>
          <a:solidFill>
            <a:srgbClr val="FFFFFF"/>
          </a:solidFill>
        </p:spPr>
        <p:txBody>
          <a:bodyPr wrap="square" lIns="0" tIns="0" rIns="0" bIns="0" rtlCol="0"/>
          <a:lstStyle/>
          <a:p>
            <a:endParaRPr sz="949">
              <a:solidFill>
                <a:srgbClr val="1E4191"/>
              </a:solidFill>
            </a:endParaRPr>
          </a:p>
        </p:txBody>
      </p:sp>
      <p:sp>
        <p:nvSpPr>
          <p:cNvPr id="2" name="Title 1"/>
          <p:cNvSpPr>
            <a:spLocks noGrp="1"/>
          </p:cNvSpPr>
          <p:nvPr>
            <p:ph type="title"/>
          </p:nvPr>
        </p:nvSpPr>
        <p:spPr/>
        <p:txBody>
          <a:bodyPr/>
          <a:lstStyle/>
          <a:p>
            <a:r>
              <a:rPr lang="en-US" sz="2700" dirty="0">
                <a:solidFill>
                  <a:schemeClr val="bg1"/>
                </a:solidFill>
              </a:rPr>
              <a:t>Microservices Transformation Process</a:t>
            </a:r>
          </a:p>
        </p:txBody>
      </p:sp>
      <p:sp>
        <p:nvSpPr>
          <p:cNvPr id="239" name="Title 1"/>
          <p:cNvSpPr txBox="1">
            <a:spLocks/>
          </p:cNvSpPr>
          <p:nvPr/>
        </p:nvSpPr>
        <p:spPr>
          <a:xfrm>
            <a:off x="644876" y="-42474"/>
            <a:ext cx="7854249" cy="608620"/>
          </a:xfrm>
          <a:prstGeom prst="rect">
            <a:avLst/>
          </a:prstGeom>
        </p:spPr>
        <p:txBody>
          <a:bodyPr vert="horz" lIns="89290" tIns="44644" rIns="89290" bIns="0" rtlCol="0" anchor="ctr" anchorCtr="0">
            <a:normAutofit/>
          </a:bodyPr>
          <a:lst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a:lstStyle>
          <a:p>
            <a:r>
              <a:rPr lang="en-US" dirty="0">
                <a:solidFill>
                  <a:srgbClr val="0070C0"/>
                </a:solidFill>
              </a:rPr>
              <a:t>Microservices: Team Size</a:t>
            </a:r>
          </a:p>
        </p:txBody>
      </p:sp>
      <p:sp>
        <p:nvSpPr>
          <p:cNvPr id="240" name="Slide Number Placeholder 1"/>
          <p:cNvSpPr txBox="1">
            <a:spLocks/>
          </p:cNvSpPr>
          <p:nvPr/>
        </p:nvSpPr>
        <p:spPr>
          <a:xfrm>
            <a:off x="821457" y="5242350"/>
            <a:ext cx="1371600" cy="148591"/>
          </a:xfrm>
          <a:prstGeom prst="rect">
            <a:avLst/>
          </a:prstGeom>
        </p:spPr>
        <p:txBody>
          <a:bodyPr/>
          <a:lst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defRPr/>
            </a:pPr>
            <a:fld id="{A85E9118-4525-4620-91B5-75B9750E007A}" type="slidenum">
              <a:rPr lang="en-US" smtClean="0"/>
              <a:pPr>
                <a:defRPr/>
              </a:pPr>
              <a:t>32</a:t>
            </a:fld>
            <a:endParaRPr lang="en-US" dirty="0"/>
          </a:p>
        </p:txBody>
      </p:sp>
      <p:sp>
        <p:nvSpPr>
          <p:cNvPr id="9" name="TextBox 8"/>
          <p:cNvSpPr txBox="1"/>
          <p:nvPr/>
        </p:nvSpPr>
        <p:spPr>
          <a:xfrm>
            <a:off x="4572245" y="1218234"/>
            <a:ext cx="4174617" cy="2944368"/>
          </a:xfrm>
          <a:prstGeom prst="rect">
            <a:avLst/>
          </a:prstGeom>
          <a:solidFill>
            <a:srgbClr val="005852">
              <a:alpha val="84706"/>
            </a:srgbClr>
          </a:solidFill>
        </p:spPr>
        <p:txBody>
          <a:bodyPr wrap="square" rtlCol="0">
            <a:spAutoFit/>
          </a:bodyPr>
          <a:lstStyle/>
          <a:p>
            <a:pPr algn="ctr">
              <a:spcBef>
                <a:spcPts val="1200"/>
              </a:spcBef>
              <a:tabLst>
                <a:tab pos="266700" algn="l"/>
              </a:tabLst>
            </a:pPr>
            <a:r>
              <a:rPr lang="en-US" sz="1600" b="1" dirty="0">
                <a:solidFill>
                  <a:schemeClr val="bg1"/>
                </a:solidFill>
              </a:rPr>
              <a:t>Two-pizza Teams</a:t>
            </a:r>
          </a:p>
          <a:p>
            <a:pPr marL="285750" indent="-285750">
              <a:spcBef>
                <a:spcPts val="1200"/>
              </a:spcBef>
              <a:buFont typeface="Arial" panose="020B0604020202020204" pitchFamily="34" charset="0"/>
              <a:buChar char="•"/>
              <a:tabLst>
                <a:tab pos="266700" algn="l"/>
              </a:tabLst>
            </a:pPr>
            <a:r>
              <a:rPr lang="en-US" sz="1600" dirty="0">
                <a:solidFill>
                  <a:schemeClr val="bg1"/>
                </a:solidFill>
              </a:rPr>
              <a:t>Full ownership</a:t>
            </a:r>
          </a:p>
          <a:p>
            <a:pPr marL="732197" lvl="1" indent="-285750">
              <a:spcBef>
                <a:spcPts val="319"/>
              </a:spcBef>
              <a:buFont typeface="Courier New" panose="02070309020205020404" pitchFamily="49" charset="0"/>
              <a:buChar char="o"/>
            </a:pPr>
            <a:r>
              <a:rPr lang="en-US" sz="1400" dirty="0">
                <a:solidFill>
                  <a:schemeClr val="bg1"/>
                </a:solidFill>
              </a:rPr>
              <a:t>Product planning (roadmap)</a:t>
            </a:r>
          </a:p>
          <a:p>
            <a:pPr marL="732197" lvl="1" indent="-285750">
              <a:spcBef>
                <a:spcPts val="270"/>
              </a:spcBef>
              <a:buFont typeface="Courier New" panose="02070309020205020404" pitchFamily="49" charset="0"/>
              <a:buChar char="o"/>
            </a:pPr>
            <a:r>
              <a:rPr lang="en-US" sz="1400" dirty="0">
                <a:solidFill>
                  <a:schemeClr val="bg1"/>
                </a:solidFill>
              </a:rPr>
              <a:t>Development work</a:t>
            </a:r>
          </a:p>
          <a:p>
            <a:pPr marL="732197" lvl="1" indent="-285750">
              <a:spcBef>
                <a:spcPts val="270"/>
              </a:spcBef>
              <a:buFont typeface="Courier New" panose="02070309020205020404" pitchFamily="49" charset="0"/>
              <a:buChar char="o"/>
            </a:pPr>
            <a:r>
              <a:rPr lang="en-US" sz="1400" dirty="0">
                <a:solidFill>
                  <a:schemeClr val="bg1"/>
                </a:solidFill>
              </a:rPr>
              <a:t>Operational/Client support work</a:t>
            </a:r>
          </a:p>
          <a:p>
            <a:pPr marL="285750" indent="-285750">
              <a:spcBef>
                <a:spcPts val="270"/>
              </a:spcBef>
              <a:buFont typeface="Arial" panose="020B0604020202020204" pitchFamily="34" charset="0"/>
              <a:buChar char="•"/>
            </a:pPr>
            <a:r>
              <a:rPr lang="en-US" sz="1600" dirty="0">
                <a:solidFill>
                  <a:schemeClr val="bg1"/>
                </a:solidFill>
              </a:rPr>
              <a:t>Full accountability</a:t>
            </a:r>
          </a:p>
          <a:p>
            <a:pPr marL="732197" lvl="1" indent="-285750">
              <a:spcBef>
                <a:spcPts val="270"/>
              </a:spcBef>
              <a:buFont typeface="Courier New" panose="02070309020205020404" pitchFamily="49" charset="0"/>
              <a:buChar char="o"/>
              <a:tabLst>
                <a:tab pos="0" algn="l"/>
              </a:tabLst>
            </a:pPr>
            <a:r>
              <a:rPr lang="en-US" sz="1400" dirty="0">
                <a:solidFill>
                  <a:schemeClr val="bg1"/>
                </a:solidFill>
              </a:rPr>
              <a:t>You build it, you run it</a:t>
            </a:r>
          </a:p>
          <a:p>
            <a:pPr marL="285750" indent="-285750">
              <a:spcBef>
                <a:spcPts val="270"/>
              </a:spcBef>
              <a:buFont typeface="Arial" panose="020B0604020202020204" pitchFamily="34" charset="0"/>
              <a:buChar char="•"/>
            </a:pPr>
            <a:r>
              <a:rPr lang="en-US" sz="1600" dirty="0">
                <a:solidFill>
                  <a:schemeClr val="bg1"/>
                </a:solidFill>
              </a:rPr>
              <a:t>“DevOps”</a:t>
            </a:r>
          </a:p>
          <a:p>
            <a:pPr marL="285750" indent="-285750">
              <a:spcBef>
                <a:spcPts val="270"/>
              </a:spcBef>
              <a:buFont typeface="Arial" panose="020B0604020202020204" pitchFamily="34" charset="0"/>
              <a:buChar char="•"/>
            </a:pPr>
            <a:r>
              <a:rPr lang="en-US" sz="1600" dirty="0">
                <a:solidFill>
                  <a:schemeClr val="bg1"/>
                </a:solidFill>
              </a:rPr>
              <a:t>Aligned incentives</a:t>
            </a:r>
          </a:p>
        </p:txBody>
      </p:sp>
      <p:sp>
        <p:nvSpPr>
          <p:cNvPr id="11" name="object 3"/>
          <p:cNvSpPr/>
          <p:nvPr/>
        </p:nvSpPr>
        <p:spPr>
          <a:xfrm>
            <a:off x="425152" y="1212861"/>
            <a:ext cx="4139921" cy="2943503"/>
          </a:xfrm>
          <a:prstGeom prst="rect">
            <a:avLst/>
          </a:prstGeom>
          <a:blipFill>
            <a:blip r:embed="rId4"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84745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742719" y="2840597"/>
            <a:ext cx="2870658" cy="1692771"/>
          </a:xfrm>
          <a:prstGeom prst="rect">
            <a:avLst/>
          </a:prstGeom>
          <a:solidFill>
            <a:schemeClr val="accent1">
              <a:lumMod val="20000"/>
              <a:lumOff val="80000"/>
            </a:schemeClr>
          </a:solidFill>
          <a:ln w="19050">
            <a:solidFill>
              <a:schemeClr val="tx1"/>
            </a:solidFill>
          </a:ln>
        </p:spPr>
        <p:txBody>
          <a:bodyPr wrap="square" rtlCol="0">
            <a:spAutoFit/>
          </a:bodyPr>
          <a:lstStyle/>
          <a:p>
            <a:pPr defTabSz="914400">
              <a:defRPr/>
            </a:pPr>
            <a:r>
              <a:rPr lang="en-US" sz="800" b="1" dirty="0">
                <a:solidFill>
                  <a:srgbClr val="000000"/>
                </a:solidFill>
              </a:rPr>
              <a:t>Responsibilities:</a:t>
            </a:r>
            <a:r>
              <a:rPr lang="en-US" sz="800" dirty="0">
                <a:solidFill>
                  <a:srgbClr val="000000"/>
                </a:solidFill>
              </a:rPr>
              <a:t> </a:t>
            </a:r>
          </a:p>
          <a:p>
            <a:pPr marL="171450" lvl="0" indent="-171450" defTabSz="914400">
              <a:buFont typeface="Arial" panose="020B0604020202020204" pitchFamily="34" charset="0"/>
              <a:buChar char="•"/>
              <a:defRPr/>
            </a:pPr>
            <a:r>
              <a:rPr lang="en-US" sz="800" dirty="0">
                <a:solidFill>
                  <a:srgbClr val="000000"/>
                </a:solidFill>
              </a:rPr>
              <a:t>Functional and non-functional testing of Microservices, APIs, and cloud native solutions</a:t>
            </a:r>
          </a:p>
          <a:p>
            <a:pPr marL="171450" lvl="0" indent="-171450" defTabSz="914400">
              <a:buFont typeface="Arial" panose="020B0604020202020204" pitchFamily="34" charset="0"/>
              <a:buChar char="•"/>
              <a:defRPr/>
            </a:pPr>
            <a:r>
              <a:rPr lang="en-US" sz="800" dirty="0">
                <a:solidFill>
                  <a:srgbClr val="000000"/>
                </a:solidFill>
              </a:rPr>
              <a:t>Guides overall test methodology and best practices</a:t>
            </a:r>
          </a:p>
          <a:p>
            <a:r>
              <a:rPr lang="en-US" sz="800" b="1" dirty="0">
                <a:solidFill>
                  <a:srgbClr val="000000"/>
                </a:solidFill>
              </a:rPr>
              <a:t>Skillsets:</a:t>
            </a:r>
            <a:endParaRPr lang="en-US" sz="800" i="1" dirty="0">
              <a:solidFill>
                <a:srgbClr val="000000"/>
              </a:solidFill>
            </a:endParaRPr>
          </a:p>
          <a:p>
            <a:pPr marL="171450" lvl="0" indent="-171450" defTabSz="914400">
              <a:buFont typeface="Arial" panose="020B0604020202020204" pitchFamily="34" charset="0"/>
              <a:buChar char="•"/>
            </a:pPr>
            <a:r>
              <a:rPr lang="en-US" sz="800" dirty="0">
                <a:solidFill>
                  <a:srgbClr val="000000"/>
                </a:solidFill>
              </a:rPr>
              <a:t>Similar skills and background as Software Dev Engineer</a:t>
            </a:r>
          </a:p>
          <a:p>
            <a:pPr marL="171450" lvl="0" indent="-171450" defTabSz="914400">
              <a:buFont typeface="Arial" panose="020B0604020202020204" pitchFamily="34" charset="0"/>
              <a:buChar char="•"/>
            </a:pPr>
            <a:r>
              <a:rPr lang="en-US" sz="800" dirty="0">
                <a:solidFill>
                  <a:srgbClr val="000000"/>
                </a:solidFill>
              </a:rPr>
              <a:t>Specialty in automated and manual testing</a:t>
            </a:r>
          </a:p>
          <a:p>
            <a:pPr marL="171450" lvl="0" indent="-171450" defTabSz="914400">
              <a:buFont typeface="Arial" panose="020B0604020202020204" pitchFamily="34" charset="0"/>
              <a:buChar char="•"/>
            </a:pPr>
            <a:r>
              <a:rPr lang="en-US" sz="800" dirty="0">
                <a:solidFill>
                  <a:srgbClr val="000000"/>
                </a:solidFill>
              </a:rPr>
              <a:t>Mentor automated testing practices in a cloud native solutions architecture</a:t>
            </a:r>
          </a:p>
          <a:p>
            <a:pPr marL="171450" lvl="0" indent="-171450" defTabSz="914400">
              <a:buFont typeface="Arial" panose="020B0604020202020204" pitchFamily="34" charset="0"/>
              <a:buChar char="•"/>
            </a:pPr>
            <a:r>
              <a:rPr lang="en-US" sz="800" dirty="0">
                <a:solidFill>
                  <a:srgbClr val="000000"/>
                </a:solidFill>
              </a:rPr>
              <a:t>Validate software against specifications</a:t>
            </a:r>
          </a:p>
          <a:p>
            <a:pPr marL="171450" lvl="0" indent="-171450" defTabSz="914400">
              <a:buFont typeface="Arial" panose="020B0604020202020204" pitchFamily="34" charset="0"/>
              <a:buChar char="•"/>
            </a:pPr>
            <a:r>
              <a:rPr lang="en-US" sz="800" dirty="0">
                <a:solidFill>
                  <a:srgbClr val="000000"/>
                </a:solidFill>
              </a:rPr>
              <a:t>Setup and configure various environments</a:t>
            </a:r>
          </a:p>
          <a:p>
            <a:pPr marL="171450" lvl="0" indent="-171450" defTabSz="914400">
              <a:buFont typeface="Arial" panose="020B0604020202020204" pitchFamily="34" charset="0"/>
              <a:buChar char="•"/>
            </a:pPr>
            <a:r>
              <a:rPr lang="en-US" sz="800" dirty="0">
                <a:solidFill>
                  <a:srgbClr val="000000"/>
                </a:solidFill>
              </a:rPr>
              <a:t>Create and execute automated tests against complex microservices architecture</a:t>
            </a:r>
          </a:p>
        </p:txBody>
      </p:sp>
      <p:sp>
        <p:nvSpPr>
          <p:cNvPr id="19" name="TextBox 18"/>
          <p:cNvSpPr txBox="1"/>
          <p:nvPr/>
        </p:nvSpPr>
        <p:spPr>
          <a:xfrm>
            <a:off x="509290" y="2840597"/>
            <a:ext cx="2871216" cy="1691640"/>
          </a:xfrm>
          <a:prstGeom prst="rect">
            <a:avLst/>
          </a:prstGeom>
          <a:solidFill>
            <a:schemeClr val="accent1">
              <a:lumMod val="20000"/>
              <a:lumOff val="80000"/>
            </a:schemeClr>
          </a:solidFill>
          <a:ln w="19050">
            <a:solidFill>
              <a:schemeClr val="tx1"/>
            </a:solidFill>
          </a:ln>
        </p:spPr>
        <p:txBody>
          <a:bodyPr wrap="square" rtlCol="0">
            <a:spAutoFit/>
          </a:bodyPr>
          <a:lstStyle/>
          <a:p>
            <a:pPr defTabSz="914400">
              <a:defRPr/>
            </a:pPr>
            <a:r>
              <a:rPr lang="en-US" sz="800" b="1" dirty="0">
                <a:solidFill>
                  <a:srgbClr val="000000"/>
                </a:solidFill>
              </a:rPr>
              <a:t>Responsibilities:</a:t>
            </a:r>
            <a:r>
              <a:rPr lang="en-US" sz="800" dirty="0">
                <a:solidFill>
                  <a:srgbClr val="000000"/>
                </a:solidFill>
              </a:rPr>
              <a:t> </a:t>
            </a:r>
          </a:p>
          <a:p>
            <a:pPr marL="171450" lvl="0" indent="-171450" defTabSz="914400">
              <a:buFont typeface="Arial" panose="020B0604020202020204" pitchFamily="34" charset="0"/>
              <a:buChar char="•"/>
              <a:defRPr/>
            </a:pPr>
            <a:r>
              <a:rPr lang="en-US" sz="800" dirty="0">
                <a:solidFill>
                  <a:srgbClr val="000000"/>
                </a:solidFill>
              </a:rPr>
              <a:t>Develop defined Microservices</a:t>
            </a:r>
          </a:p>
          <a:p>
            <a:pPr marL="171450" lvl="0" indent="-171450" defTabSz="914400">
              <a:buFont typeface="Arial" panose="020B0604020202020204" pitchFamily="34" charset="0"/>
              <a:buChar char="•"/>
              <a:defRPr/>
            </a:pPr>
            <a:r>
              <a:rPr lang="en-US" sz="800" dirty="0">
                <a:solidFill>
                  <a:srgbClr val="000000"/>
                </a:solidFill>
              </a:rPr>
              <a:t>Develop tests – unit, integration, acceptance, consumer-driven contracts</a:t>
            </a:r>
          </a:p>
          <a:p>
            <a:pPr marL="171450" lvl="0" indent="-171450" defTabSz="914400">
              <a:buFont typeface="Arial" panose="020B0604020202020204" pitchFamily="34" charset="0"/>
              <a:buChar char="•"/>
              <a:defRPr/>
            </a:pPr>
            <a:r>
              <a:rPr lang="en-US" sz="800" dirty="0">
                <a:solidFill>
                  <a:srgbClr val="000000"/>
                </a:solidFill>
              </a:rPr>
              <a:t>Support Quality Assurance efforts</a:t>
            </a:r>
          </a:p>
          <a:p>
            <a:r>
              <a:rPr lang="en-US" sz="800" b="1" dirty="0">
                <a:solidFill>
                  <a:srgbClr val="000000"/>
                </a:solidFill>
              </a:rPr>
              <a:t>Skillsets:</a:t>
            </a:r>
            <a:endParaRPr lang="en-US" sz="800" i="1" dirty="0">
              <a:solidFill>
                <a:srgbClr val="000000"/>
              </a:solidFill>
            </a:endParaRPr>
          </a:p>
          <a:p>
            <a:pPr marL="171450" lvl="0" indent="-171450" defTabSz="914400">
              <a:buFont typeface="Arial" panose="020B0604020202020204" pitchFamily="34" charset="0"/>
              <a:buChar char="•"/>
            </a:pPr>
            <a:r>
              <a:rPr lang="en-US" sz="800" dirty="0">
                <a:solidFill>
                  <a:srgbClr val="000000"/>
                </a:solidFill>
              </a:rPr>
              <a:t>Agile development</a:t>
            </a:r>
          </a:p>
          <a:p>
            <a:pPr marL="171450" lvl="0" indent="-171450" defTabSz="914400">
              <a:buFont typeface="Arial" panose="020B0604020202020204" pitchFamily="34" charset="0"/>
              <a:buChar char="•"/>
            </a:pPr>
            <a:r>
              <a:rPr lang="en-US" sz="800" dirty="0">
                <a:solidFill>
                  <a:srgbClr val="000000"/>
                </a:solidFill>
              </a:rPr>
              <a:t>Cloud Foundry, Java EE, DevOps, CI/CD</a:t>
            </a:r>
          </a:p>
          <a:p>
            <a:pPr marL="117475" lvl="0" indent="-117475">
              <a:buFont typeface="Arial" panose="020B0604020202020204" pitchFamily="34" charset="0"/>
              <a:buChar char="•"/>
            </a:pPr>
            <a:r>
              <a:rPr lang="en-US" sz="800" dirty="0">
                <a:solidFill>
                  <a:srgbClr val="000000"/>
                </a:solidFill>
              </a:rPr>
              <a:t> HTML5, CSS3, Bootstrap, and AngularJS</a:t>
            </a:r>
          </a:p>
          <a:p>
            <a:pPr marL="171450" lvl="0" indent="-171450" defTabSz="914400">
              <a:buFont typeface="Arial" panose="020B0604020202020204" pitchFamily="34" charset="0"/>
              <a:buChar char="•"/>
            </a:pPr>
            <a:r>
              <a:rPr lang="en-US" sz="800" dirty="0">
                <a:solidFill>
                  <a:srgbClr val="000000"/>
                </a:solidFill>
              </a:rPr>
              <a:t>Solid understanding of microservices architectures, challenges, and solution patterns</a:t>
            </a:r>
          </a:p>
          <a:p>
            <a:pPr marL="171450" lvl="0" indent="-171450" defTabSz="914400">
              <a:buFont typeface="Arial" panose="020B0604020202020204" pitchFamily="34" charset="0"/>
              <a:buChar char="•"/>
            </a:pPr>
            <a:r>
              <a:rPr lang="en-US" sz="800" dirty="0">
                <a:solidFill>
                  <a:srgbClr val="000000"/>
                </a:solidFill>
              </a:rPr>
              <a:t>RESTful API design and implementation</a:t>
            </a:r>
          </a:p>
          <a:p>
            <a:pPr marL="171450" lvl="0" indent="-171450" defTabSz="914400">
              <a:buFont typeface="Arial" panose="020B0604020202020204" pitchFamily="34" charset="0"/>
              <a:buChar char="•"/>
            </a:pPr>
            <a:r>
              <a:rPr lang="en-US" sz="800" dirty="0">
                <a:solidFill>
                  <a:srgbClr val="000000"/>
                </a:solidFill>
              </a:rPr>
              <a:t>Fluent in  TDD, BDD, ATDD</a:t>
            </a:r>
          </a:p>
        </p:txBody>
      </p:sp>
      <p:sp>
        <p:nvSpPr>
          <p:cNvPr id="17" name="TextBox 16"/>
          <p:cNvSpPr txBox="1"/>
          <p:nvPr/>
        </p:nvSpPr>
        <p:spPr>
          <a:xfrm>
            <a:off x="498760" y="637303"/>
            <a:ext cx="2871216" cy="1691640"/>
          </a:xfrm>
          <a:prstGeom prst="rect">
            <a:avLst/>
          </a:prstGeom>
          <a:solidFill>
            <a:schemeClr val="accent1">
              <a:lumMod val="20000"/>
              <a:lumOff val="80000"/>
            </a:schemeClr>
          </a:solidFill>
          <a:ln w="19050">
            <a:solidFill>
              <a:schemeClr val="tx1"/>
            </a:solidFill>
          </a:ln>
        </p:spPr>
        <p:txBody>
          <a:bodyPr wrap="square" rtlCol="0">
            <a:spAutoFit/>
          </a:bodyPr>
          <a:lstStyle/>
          <a:p>
            <a:pPr defTabSz="914400">
              <a:defRPr/>
            </a:pPr>
            <a:r>
              <a:rPr lang="en-US" sz="800" b="1" dirty="0">
                <a:solidFill>
                  <a:srgbClr val="000000"/>
                </a:solidFill>
              </a:rPr>
              <a:t>Responsibilities:</a:t>
            </a:r>
            <a:r>
              <a:rPr lang="en-US" sz="800" dirty="0">
                <a:solidFill>
                  <a:srgbClr val="000000"/>
                </a:solidFill>
              </a:rPr>
              <a:t> </a:t>
            </a:r>
          </a:p>
          <a:p>
            <a:pPr marL="173038" lvl="0" indent="-173038" defTabSz="914400">
              <a:buFont typeface="Arial" panose="020B0604020202020204" pitchFamily="34" charset="0"/>
              <a:buChar char="•"/>
              <a:defRPr/>
            </a:pPr>
            <a:r>
              <a:rPr lang="en-US" sz="800" i="1" dirty="0">
                <a:solidFill>
                  <a:srgbClr val="000000"/>
                </a:solidFill>
              </a:rPr>
              <a:t>Key role – master of everything</a:t>
            </a:r>
            <a:endParaRPr lang="en-US" sz="800" dirty="0">
              <a:solidFill>
                <a:srgbClr val="000000"/>
              </a:solidFill>
            </a:endParaRPr>
          </a:p>
          <a:p>
            <a:pPr marL="173038" lvl="0" indent="-173038" defTabSz="914400">
              <a:buFont typeface="Arial" panose="020B0604020202020204" pitchFamily="34" charset="0"/>
              <a:buChar char="•"/>
              <a:defRPr/>
            </a:pPr>
            <a:r>
              <a:rPr lang="en-US" sz="800" dirty="0">
                <a:solidFill>
                  <a:srgbClr val="000000"/>
                </a:solidFill>
              </a:rPr>
              <a:t>Cloud, Microservices, and Java design and dev. best practices</a:t>
            </a:r>
          </a:p>
          <a:p>
            <a:pPr marL="173038" lvl="0" indent="-173038" defTabSz="914400">
              <a:buFont typeface="Arial" panose="020B0604020202020204" pitchFamily="34" charset="0"/>
              <a:buChar char="•"/>
              <a:defRPr/>
            </a:pPr>
            <a:r>
              <a:rPr lang="en-US" sz="800" dirty="0">
                <a:solidFill>
                  <a:srgbClr val="000000"/>
                </a:solidFill>
              </a:rPr>
              <a:t>SME in Microservices development and deployment</a:t>
            </a:r>
          </a:p>
          <a:p>
            <a:r>
              <a:rPr lang="en-US" sz="800" b="1" dirty="0">
                <a:solidFill>
                  <a:srgbClr val="000000"/>
                </a:solidFill>
              </a:rPr>
              <a:t>Skillsets:</a:t>
            </a:r>
            <a:endParaRPr lang="en-US" sz="800" i="1" dirty="0">
              <a:solidFill>
                <a:srgbClr val="000000"/>
              </a:solidFill>
            </a:endParaRPr>
          </a:p>
          <a:p>
            <a:pPr marL="173038" lvl="0" indent="-173038">
              <a:buFont typeface="Arial" panose="020B0604020202020204" pitchFamily="34" charset="0"/>
              <a:buChar char="•"/>
            </a:pPr>
            <a:r>
              <a:rPr lang="en-US" sz="800" dirty="0">
                <a:solidFill>
                  <a:srgbClr val="000000"/>
                </a:solidFill>
              </a:rPr>
              <a:t>Cloud Foundry expertise</a:t>
            </a:r>
          </a:p>
          <a:p>
            <a:pPr marL="173038" lvl="0" indent="-173038">
              <a:buFont typeface="Arial" panose="020B0604020202020204" pitchFamily="34" charset="0"/>
              <a:buChar char="•"/>
            </a:pPr>
            <a:r>
              <a:rPr lang="en-US" sz="800" dirty="0">
                <a:solidFill>
                  <a:srgbClr val="000000"/>
                </a:solidFill>
              </a:rPr>
              <a:t>Containerization</a:t>
            </a:r>
          </a:p>
          <a:p>
            <a:pPr marL="173038" indent="-173038">
              <a:buFont typeface="Arial" panose="020B0604020202020204" pitchFamily="34" charset="0"/>
              <a:buChar char="•"/>
            </a:pPr>
            <a:r>
              <a:rPr lang="en-US" sz="800" dirty="0">
                <a:solidFill>
                  <a:srgbClr val="000000"/>
                </a:solidFill>
              </a:rPr>
              <a:t>DevOps Automation - CI/CD</a:t>
            </a:r>
          </a:p>
          <a:p>
            <a:pPr marL="173038" indent="-173038">
              <a:buFont typeface="Arial" panose="020B0604020202020204" pitchFamily="34" charset="0"/>
              <a:buChar char="•"/>
            </a:pPr>
            <a:r>
              <a:rPr lang="en-US" sz="800" dirty="0">
                <a:solidFill>
                  <a:srgbClr val="000000"/>
                </a:solidFill>
              </a:rPr>
              <a:t>Setup tools, assets, APIs repositories</a:t>
            </a:r>
          </a:p>
          <a:p>
            <a:pPr marL="173038" indent="-173038">
              <a:buFont typeface="Arial" panose="020B0604020202020204" pitchFamily="34" charset="0"/>
              <a:buChar char="•"/>
            </a:pPr>
            <a:r>
              <a:rPr lang="en-US" sz="800" dirty="0">
                <a:solidFill>
                  <a:srgbClr val="000000"/>
                </a:solidFill>
              </a:rPr>
              <a:t>Modern software paradigm, e.g., SPA</a:t>
            </a:r>
          </a:p>
          <a:p>
            <a:pPr marL="173038" lvl="0" indent="-173038">
              <a:buFont typeface="Arial" panose="020B0604020202020204" pitchFamily="34" charset="0"/>
              <a:buChar char="•"/>
            </a:pPr>
            <a:r>
              <a:rPr lang="en-US" sz="800" dirty="0">
                <a:solidFill>
                  <a:srgbClr val="000000"/>
                </a:solidFill>
              </a:rPr>
              <a:t>HTML5, CSS3, Bootstrap, and AngularJS</a:t>
            </a:r>
          </a:p>
        </p:txBody>
      </p:sp>
      <p:sp>
        <p:nvSpPr>
          <p:cNvPr id="18" name="TextBox 17"/>
          <p:cNvSpPr txBox="1"/>
          <p:nvPr/>
        </p:nvSpPr>
        <p:spPr>
          <a:xfrm>
            <a:off x="5742719" y="636172"/>
            <a:ext cx="2871216" cy="1692771"/>
          </a:xfrm>
          <a:prstGeom prst="rect">
            <a:avLst/>
          </a:prstGeom>
          <a:solidFill>
            <a:schemeClr val="accent1">
              <a:lumMod val="20000"/>
              <a:lumOff val="80000"/>
            </a:schemeClr>
          </a:solidFill>
          <a:ln w="19050">
            <a:solidFill>
              <a:schemeClr val="tx1"/>
            </a:solidFill>
          </a:ln>
        </p:spPr>
        <p:txBody>
          <a:bodyPr wrap="square" rtlCol="0">
            <a:spAutoFit/>
          </a:bodyPr>
          <a:lstStyle/>
          <a:p>
            <a:pPr defTabSz="914400">
              <a:defRPr/>
            </a:pPr>
            <a:r>
              <a:rPr lang="en-US" sz="800" b="1" dirty="0">
                <a:solidFill>
                  <a:srgbClr val="000000"/>
                </a:solidFill>
              </a:rPr>
              <a:t>Responsibilities:</a:t>
            </a:r>
            <a:r>
              <a:rPr lang="en-US" sz="800" dirty="0">
                <a:solidFill>
                  <a:srgbClr val="000000"/>
                </a:solidFill>
              </a:rPr>
              <a:t> </a:t>
            </a:r>
          </a:p>
          <a:p>
            <a:pPr marL="117475" lvl="0" indent="-117475" defTabSz="914400">
              <a:buFont typeface="Arial" panose="020B0604020202020204" pitchFamily="34" charset="0"/>
              <a:buChar char="•"/>
              <a:defRPr/>
            </a:pPr>
            <a:r>
              <a:rPr lang="en-US" sz="800" dirty="0">
                <a:solidFill>
                  <a:srgbClr val="000000"/>
                </a:solidFill>
              </a:rPr>
              <a:t>Hands-on, lead engineering team to create cloud-native solutions</a:t>
            </a:r>
          </a:p>
          <a:p>
            <a:pPr marL="117475" lvl="0" indent="-117475" defTabSz="914400">
              <a:buFont typeface="Arial" panose="020B0604020202020204" pitchFamily="34" charset="0"/>
              <a:buChar char="•"/>
              <a:defRPr/>
            </a:pPr>
            <a:r>
              <a:rPr lang="en-US" sz="800" dirty="0">
                <a:solidFill>
                  <a:srgbClr val="000000"/>
                </a:solidFill>
              </a:rPr>
              <a:t>Iteration planning, managing and coordinating product and iteration backlog</a:t>
            </a:r>
          </a:p>
          <a:p>
            <a:pPr marL="117475" lvl="0" indent="-117475" defTabSz="914400">
              <a:buFont typeface="Arial" panose="020B0604020202020204" pitchFamily="34" charset="0"/>
              <a:buChar char="•"/>
              <a:defRPr/>
            </a:pPr>
            <a:r>
              <a:rPr lang="en-US" sz="800" dirty="0">
                <a:solidFill>
                  <a:srgbClr val="000000"/>
                </a:solidFill>
              </a:rPr>
              <a:t>Acceptance criteria development for complex </a:t>
            </a:r>
          </a:p>
          <a:p>
            <a:r>
              <a:rPr lang="en-US" sz="800" b="1" dirty="0">
                <a:solidFill>
                  <a:srgbClr val="000000"/>
                </a:solidFill>
              </a:rPr>
              <a:t>Skillsets:</a:t>
            </a:r>
            <a:endParaRPr lang="en-US" sz="800" i="1" dirty="0">
              <a:solidFill>
                <a:srgbClr val="000000"/>
              </a:solidFill>
            </a:endParaRPr>
          </a:p>
          <a:p>
            <a:pPr marL="117475" lvl="0" indent="-117475" defTabSz="914400">
              <a:buFont typeface="Arial" panose="020B0604020202020204" pitchFamily="34" charset="0"/>
              <a:buChar char="•"/>
            </a:pPr>
            <a:r>
              <a:rPr lang="en-US" sz="800" dirty="0">
                <a:solidFill>
                  <a:srgbClr val="000000"/>
                </a:solidFill>
              </a:rPr>
              <a:t>Expert level knowledge of agile development</a:t>
            </a:r>
          </a:p>
          <a:p>
            <a:pPr marL="117475" lvl="0" indent="-117475" defTabSz="914400">
              <a:buFont typeface="Arial" panose="020B0604020202020204" pitchFamily="34" charset="0"/>
              <a:buChar char="•"/>
            </a:pPr>
            <a:r>
              <a:rPr lang="en-US" sz="800" dirty="0">
                <a:solidFill>
                  <a:srgbClr val="000000"/>
                </a:solidFill>
              </a:rPr>
              <a:t>Experience with Cloud Foundry, Java EE, DevOps, CI/CD</a:t>
            </a:r>
          </a:p>
          <a:p>
            <a:pPr marL="117475" indent="-117475" defTabSz="914400">
              <a:buFont typeface="Arial" panose="020B0604020202020204" pitchFamily="34" charset="0"/>
              <a:buChar char="•"/>
            </a:pPr>
            <a:r>
              <a:rPr lang="en-US" sz="800" dirty="0">
                <a:solidFill>
                  <a:srgbClr val="000000"/>
                </a:solidFill>
              </a:rPr>
              <a:t>HTML5, CSS3, Bootstrap, and AngularJS</a:t>
            </a:r>
          </a:p>
          <a:p>
            <a:pPr marL="117475" lvl="0" indent="-117475" defTabSz="914400">
              <a:buFont typeface="Arial" panose="020B0604020202020204" pitchFamily="34" charset="0"/>
              <a:buChar char="•"/>
            </a:pPr>
            <a:r>
              <a:rPr lang="en-US" sz="800" dirty="0">
                <a:solidFill>
                  <a:srgbClr val="000000"/>
                </a:solidFill>
              </a:rPr>
              <a:t>User story elaboration</a:t>
            </a:r>
          </a:p>
          <a:p>
            <a:pPr marL="117475" lvl="0" indent="-117475" defTabSz="914400">
              <a:buFont typeface="Arial" panose="020B0604020202020204" pitchFamily="34" charset="0"/>
              <a:buChar char="•"/>
            </a:pPr>
            <a:r>
              <a:rPr lang="en-US" sz="800" dirty="0">
                <a:solidFill>
                  <a:srgbClr val="000000"/>
                </a:solidFill>
              </a:rPr>
              <a:t>Expert understanding of API design principles</a:t>
            </a:r>
          </a:p>
        </p:txBody>
      </p:sp>
      <p:sp>
        <p:nvSpPr>
          <p:cNvPr id="6" name="Title 5"/>
          <p:cNvSpPr>
            <a:spLocks noGrp="1"/>
          </p:cNvSpPr>
          <p:nvPr>
            <p:ph type="title"/>
          </p:nvPr>
        </p:nvSpPr>
        <p:spPr>
          <a:xfrm>
            <a:off x="342900" y="58343"/>
            <a:ext cx="8459788" cy="242418"/>
          </a:xfrm>
        </p:spPr>
        <p:txBody>
          <a:bodyPr>
            <a:normAutofit fontScale="90000"/>
          </a:bodyPr>
          <a:lstStyle/>
          <a:p>
            <a:r>
              <a:rPr lang="en-US" dirty="0"/>
              <a:t>Microservices: Team Structure</a:t>
            </a:r>
          </a:p>
        </p:txBody>
      </p:sp>
      <p:grpSp>
        <p:nvGrpSpPr>
          <p:cNvPr id="33" name="Group 32"/>
          <p:cNvGrpSpPr/>
          <p:nvPr/>
        </p:nvGrpSpPr>
        <p:grpSpPr>
          <a:xfrm>
            <a:off x="3124200" y="1794156"/>
            <a:ext cx="2680860" cy="1648694"/>
            <a:chOff x="3200400" y="1620981"/>
            <a:chExt cx="2680860" cy="1648694"/>
          </a:xfrm>
        </p:grpSpPr>
        <p:graphicFrame>
          <p:nvGraphicFramePr>
            <p:cNvPr id="16" name="Diagram 15"/>
            <p:cNvGraphicFramePr/>
            <p:nvPr>
              <p:extLst>
                <p:ext uri="{D42A27DB-BD31-4B8C-83A1-F6EECF244321}">
                  <p14:modId xmlns:p14="http://schemas.microsoft.com/office/powerpoint/2010/main" val="1939487923"/>
                </p:ext>
              </p:extLst>
            </p:nvPr>
          </p:nvGraphicFramePr>
          <p:xfrm>
            <a:off x="3200400" y="1620981"/>
            <a:ext cx="2680860" cy="164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796">
              <a:off x="3422071" y="1888428"/>
              <a:ext cx="381000" cy="38894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88074">
              <a:off x="5353502" y="2244395"/>
              <a:ext cx="331192" cy="320040"/>
            </a:xfrm>
            <a:prstGeom prst="rect">
              <a:avLst/>
            </a:prstGeom>
          </p:spPr>
        </p:pic>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l="23045" t="6804" b="30181"/>
            <a:stretch/>
          </p:blipFill>
          <p:spPr>
            <a:xfrm rot="634494" flipH="1">
              <a:off x="3435927" y="2321576"/>
              <a:ext cx="381000" cy="290010"/>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val="0"/>
                </a:ext>
              </a:extLst>
            </a:blip>
            <a:srcRect l="12181" t="1591" r="19091" b="45137"/>
            <a:stretch/>
          </p:blipFill>
          <p:spPr>
            <a:xfrm rot="510002">
              <a:off x="5284074" y="2598663"/>
              <a:ext cx="372408" cy="290010"/>
            </a:xfrm>
            <a:prstGeom prst="rect">
              <a:avLst/>
            </a:prstGeom>
          </p:spPr>
        </p:pic>
      </p:grpSp>
    </p:spTree>
    <p:extLst>
      <p:ext uri="{BB962C8B-B14F-4D97-AF65-F5344CB8AC3E}">
        <p14:creationId xmlns:p14="http://schemas.microsoft.com/office/powerpoint/2010/main" val="1503055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endParaRPr lang="en-US"/>
          </a:p>
        </p:txBody>
      </p:sp>
      <p:sp>
        <p:nvSpPr>
          <p:cNvPr id="5" name="Title 4"/>
          <p:cNvSpPr>
            <a:spLocks noGrp="1"/>
          </p:cNvSpPr>
          <p:nvPr>
            <p:ph type="title"/>
          </p:nvPr>
        </p:nvSpPr>
        <p:spPr/>
        <p:txBody>
          <a:bodyPr/>
          <a:lstStyle/>
          <a:p>
            <a:r>
              <a:rPr lang="en-US" dirty="0"/>
              <a:t>Microservices Ecosystem</a:t>
            </a:r>
          </a:p>
        </p:txBody>
      </p:sp>
      <p:sp>
        <p:nvSpPr>
          <p:cNvPr id="7" name="Text Placeholder 6"/>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334651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5"/>
          <p:cNvSpPr/>
          <p:nvPr/>
        </p:nvSpPr>
        <p:spPr>
          <a:xfrm>
            <a:off x="8313494" y="110667"/>
            <a:ext cx="455414" cy="454745"/>
          </a:xfrm>
          <a:custGeom>
            <a:avLst/>
            <a:gdLst/>
            <a:ahLst/>
            <a:cxnLst/>
            <a:rect l="l" t="t" r="r" b="b"/>
            <a:pathLst>
              <a:path w="863600" h="862330">
                <a:moveTo>
                  <a:pt x="431825" y="0"/>
                </a:moveTo>
                <a:lnTo>
                  <a:pt x="384850" y="2539"/>
                </a:lnTo>
                <a:lnTo>
                  <a:pt x="339321" y="8889"/>
                </a:lnTo>
                <a:lnTo>
                  <a:pt x="295504" y="21589"/>
                </a:lnTo>
                <a:lnTo>
                  <a:pt x="253666" y="38099"/>
                </a:lnTo>
                <a:lnTo>
                  <a:pt x="214071" y="58419"/>
                </a:lnTo>
                <a:lnTo>
                  <a:pt x="176985" y="82549"/>
                </a:lnTo>
                <a:lnTo>
                  <a:pt x="142675" y="110489"/>
                </a:lnTo>
                <a:lnTo>
                  <a:pt x="111406" y="142239"/>
                </a:lnTo>
                <a:lnTo>
                  <a:pt x="83444" y="176529"/>
                </a:lnTo>
                <a:lnTo>
                  <a:pt x="59054" y="213359"/>
                </a:lnTo>
                <a:lnTo>
                  <a:pt x="38503" y="252729"/>
                </a:lnTo>
                <a:lnTo>
                  <a:pt x="22057" y="294639"/>
                </a:lnTo>
                <a:lnTo>
                  <a:pt x="9980" y="339089"/>
                </a:lnTo>
                <a:lnTo>
                  <a:pt x="2539" y="384809"/>
                </a:lnTo>
                <a:lnTo>
                  <a:pt x="0" y="430529"/>
                </a:lnTo>
                <a:lnTo>
                  <a:pt x="2539" y="478789"/>
                </a:lnTo>
                <a:lnTo>
                  <a:pt x="9980" y="524509"/>
                </a:lnTo>
                <a:lnTo>
                  <a:pt x="22057" y="567689"/>
                </a:lnTo>
                <a:lnTo>
                  <a:pt x="38503" y="609599"/>
                </a:lnTo>
                <a:lnTo>
                  <a:pt x="59054" y="648969"/>
                </a:lnTo>
                <a:lnTo>
                  <a:pt x="83444" y="687069"/>
                </a:lnTo>
                <a:lnTo>
                  <a:pt x="111406" y="721359"/>
                </a:lnTo>
                <a:lnTo>
                  <a:pt x="142675" y="751839"/>
                </a:lnTo>
                <a:lnTo>
                  <a:pt x="176985" y="779779"/>
                </a:lnTo>
                <a:lnTo>
                  <a:pt x="214071" y="803909"/>
                </a:lnTo>
                <a:lnTo>
                  <a:pt x="253666" y="824229"/>
                </a:lnTo>
                <a:lnTo>
                  <a:pt x="295504" y="840739"/>
                </a:lnTo>
                <a:lnTo>
                  <a:pt x="339321" y="853439"/>
                </a:lnTo>
                <a:lnTo>
                  <a:pt x="384850" y="861059"/>
                </a:lnTo>
                <a:lnTo>
                  <a:pt x="431825" y="862329"/>
                </a:lnTo>
                <a:lnTo>
                  <a:pt x="478791" y="861059"/>
                </a:lnTo>
                <a:lnTo>
                  <a:pt x="524311" y="853439"/>
                </a:lnTo>
                <a:lnTo>
                  <a:pt x="563740" y="842009"/>
                </a:lnTo>
                <a:lnTo>
                  <a:pt x="431825" y="842009"/>
                </a:lnTo>
                <a:lnTo>
                  <a:pt x="383835" y="839469"/>
                </a:lnTo>
                <a:lnTo>
                  <a:pt x="337472" y="831849"/>
                </a:lnTo>
                <a:lnTo>
                  <a:pt x="293043" y="819149"/>
                </a:lnTo>
                <a:lnTo>
                  <a:pt x="250858" y="801369"/>
                </a:lnTo>
                <a:lnTo>
                  <a:pt x="211226" y="778509"/>
                </a:lnTo>
                <a:lnTo>
                  <a:pt x="174455" y="751839"/>
                </a:lnTo>
                <a:lnTo>
                  <a:pt x="140854" y="722629"/>
                </a:lnTo>
                <a:lnTo>
                  <a:pt x="110731" y="688339"/>
                </a:lnTo>
                <a:lnTo>
                  <a:pt x="84395" y="651509"/>
                </a:lnTo>
                <a:lnTo>
                  <a:pt x="62156" y="612139"/>
                </a:lnTo>
                <a:lnTo>
                  <a:pt x="44321" y="570229"/>
                </a:lnTo>
                <a:lnTo>
                  <a:pt x="31200" y="525779"/>
                </a:lnTo>
                <a:lnTo>
                  <a:pt x="23101" y="478789"/>
                </a:lnTo>
                <a:lnTo>
                  <a:pt x="20332" y="430529"/>
                </a:lnTo>
                <a:lnTo>
                  <a:pt x="23101" y="383539"/>
                </a:lnTo>
                <a:lnTo>
                  <a:pt x="31200" y="336549"/>
                </a:lnTo>
                <a:lnTo>
                  <a:pt x="44321" y="292099"/>
                </a:lnTo>
                <a:lnTo>
                  <a:pt x="62156" y="250189"/>
                </a:lnTo>
                <a:lnTo>
                  <a:pt x="84395" y="210819"/>
                </a:lnTo>
                <a:lnTo>
                  <a:pt x="110731" y="173989"/>
                </a:lnTo>
                <a:lnTo>
                  <a:pt x="140854" y="139699"/>
                </a:lnTo>
                <a:lnTo>
                  <a:pt x="174455" y="110489"/>
                </a:lnTo>
                <a:lnTo>
                  <a:pt x="211226" y="83819"/>
                </a:lnTo>
                <a:lnTo>
                  <a:pt x="250858" y="60959"/>
                </a:lnTo>
                <a:lnTo>
                  <a:pt x="293043" y="43179"/>
                </a:lnTo>
                <a:lnTo>
                  <a:pt x="337472" y="30479"/>
                </a:lnTo>
                <a:lnTo>
                  <a:pt x="383835" y="22859"/>
                </a:lnTo>
                <a:lnTo>
                  <a:pt x="431825" y="19049"/>
                </a:lnTo>
                <a:lnTo>
                  <a:pt x="559359" y="19049"/>
                </a:lnTo>
                <a:lnTo>
                  <a:pt x="524311" y="8889"/>
                </a:lnTo>
                <a:lnTo>
                  <a:pt x="478791" y="2539"/>
                </a:lnTo>
                <a:lnTo>
                  <a:pt x="431825" y="0"/>
                </a:lnTo>
                <a:close/>
              </a:path>
              <a:path w="863600" h="862330">
                <a:moveTo>
                  <a:pt x="559359" y="19049"/>
                </a:moveTo>
                <a:lnTo>
                  <a:pt x="431825" y="19049"/>
                </a:lnTo>
                <a:lnTo>
                  <a:pt x="479812" y="22859"/>
                </a:lnTo>
                <a:lnTo>
                  <a:pt x="526171" y="30479"/>
                </a:lnTo>
                <a:lnTo>
                  <a:pt x="570596" y="43179"/>
                </a:lnTo>
                <a:lnTo>
                  <a:pt x="612776" y="62229"/>
                </a:lnTo>
                <a:lnTo>
                  <a:pt x="652403" y="83819"/>
                </a:lnTo>
                <a:lnTo>
                  <a:pt x="689170" y="110489"/>
                </a:lnTo>
                <a:lnTo>
                  <a:pt x="722766" y="140969"/>
                </a:lnTo>
                <a:lnTo>
                  <a:pt x="752884" y="173989"/>
                </a:lnTo>
                <a:lnTo>
                  <a:pt x="779215" y="210819"/>
                </a:lnTo>
                <a:lnTo>
                  <a:pt x="801451" y="250189"/>
                </a:lnTo>
                <a:lnTo>
                  <a:pt x="819283" y="293369"/>
                </a:lnTo>
                <a:lnTo>
                  <a:pt x="832401" y="336549"/>
                </a:lnTo>
                <a:lnTo>
                  <a:pt x="840499" y="383539"/>
                </a:lnTo>
                <a:lnTo>
                  <a:pt x="843267" y="430529"/>
                </a:lnTo>
                <a:lnTo>
                  <a:pt x="840499" y="478789"/>
                </a:lnTo>
                <a:lnTo>
                  <a:pt x="832401" y="525779"/>
                </a:lnTo>
                <a:lnTo>
                  <a:pt x="819283" y="570229"/>
                </a:lnTo>
                <a:lnTo>
                  <a:pt x="801451" y="612139"/>
                </a:lnTo>
                <a:lnTo>
                  <a:pt x="779215" y="651509"/>
                </a:lnTo>
                <a:lnTo>
                  <a:pt x="752884" y="688339"/>
                </a:lnTo>
                <a:lnTo>
                  <a:pt x="722766" y="722629"/>
                </a:lnTo>
                <a:lnTo>
                  <a:pt x="689170" y="751839"/>
                </a:lnTo>
                <a:lnTo>
                  <a:pt x="652403" y="778509"/>
                </a:lnTo>
                <a:lnTo>
                  <a:pt x="612776" y="801369"/>
                </a:lnTo>
                <a:lnTo>
                  <a:pt x="570596" y="819149"/>
                </a:lnTo>
                <a:lnTo>
                  <a:pt x="526171" y="831849"/>
                </a:lnTo>
                <a:lnTo>
                  <a:pt x="479812" y="839469"/>
                </a:lnTo>
                <a:lnTo>
                  <a:pt x="431825" y="842009"/>
                </a:lnTo>
                <a:lnTo>
                  <a:pt x="563740" y="842009"/>
                </a:lnTo>
                <a:lnTo>
                  <a:pt x="609953" y="824229"/>
                </a:lnTo>
                <a:lnTo>
                  <a:pt x="649543" y="803909"/>
                </a:lnTo>
                <a:lnTo>
                  <a:pt x="686625" y="779779"/>
                </a:lnTo>
                <a:lnTo>
                  <a:pt x="720932" y="751839"/>
                </a:lnTo>
                <a:lnTo>
                  <a:pt x="752198" y="721359"/>
                </a:lnTo>
                <a:lnTo>
                  <a:pt x="780158" y="687069"/>
                </a:lnTo>
                <a:lnTo>
                  <a:pt x="804546" y="648969"/>
                </a:lnTo>
                <a:lnTo>
                  <a:pt x="825097" y="609599"/>
                </a:lnTo>
                <a:lnTo>
                  <a:pt x="841543" y="567689"/>
                </a:lnTo>
                <a:lnTo>
                  <a:pt x="853619" y="524509"/>
                </a:lnTo>
                <a:lnTo>
                  <a:pt x="861060" y="478789"/>
                </a:lnTo>
                <a:lnTo>
                  <a:pt x="863599" y="430529"/>
                </a:lnTo>
                <a:lnTo>
                  <a:pt x="861060" y="384809"/>
                </a:lnTo>
                <a:lnTo>
                  <a:pt x="853619" y="339089"/>
                </a:lnTo>
                <a:lnTo>
                  <a:pt x="841543" y="294639"/>
                </a:lnTo>
                <a:lnTo>
                  <a:pt x="825097" y="252729"/>
                </a:lnTo>
                <a:lnTo>
                  <a:pt x="804546" y="213359"/>
                </a:lnTo>
                <a:lnTo>
                  <a:pt x="780158" y="176529"/>
                </a:lnTo>
                <a:lnTo>
                  <a:pt x="752198" y="142239"/>
                </a:lnTo>
                <a:lnTo>
                  <a:pt x="720932" y="110489"/>
                </a:lnTo>
                <a:lnTo>
                  <a:pt x="686625" y="82549"/>
                </a:lnTo>
                <a:lnTo>
                  <a:pt x="649543" y="58419"/>
                </a:lnTo>
                <a:lnTo>
                  <a:pt x="609953" y="38099"/>
                </a:lnTo>
                <a:lnTo>
                  <a:pt x="568121" y="21589"/>
                </a:lnTo>
                <a:lnTo>
                  <a:pt x="559359" y="19049"/>
                </a:lnTo>
                <a:close/>
              </a:path>
              <a:path w="863600" h="862330">
                <a:moveTo>
                  <a:pt x="311124" y="793749"/>
                </a:moveTo>
                <a:lnTo>
                  <a:pt x="309676" y="793749"/>
                </a:lnTo>
                <a:lnTo>
                  <a:pt x="308940" y="796289"/>
                </a:lnTo>
                <a:lnTo>
                  <a:pt x="309384" y="797559"/>
                </a:lnTo>
                <a:lnTo>
                  <a:pt x="309943" y="797559"/>
                </a:lnTo>
                <a:lnTo>
                  <a:pt x="325733" y="802639"/>
                </a:lnTo>
                <a:lnTo>
                  <a:pt x="352139" y="808989"/>
                </a:lnTo>
                <a:lnTo>
                  <a:pt x="387917" y="814069"/>
                </a:lnTo>
                <a:lnTo>
                  <a:pt x="431825" y="816609"/>
                </a:lnTo>
                <a:lnTo>
                  <a:pt x="477664" y="814069"/>
                </a:lnTo>
                <a:lnTo>
                  <a:pt x="515398" y="807719"/>
                </a:lnTo>
                <a:lnTo>
                  <a:pt x="403097" y="807719"/>
                </a:lnTo>
                <a:lnTo>
                  <a:pt x="369303" y="806449"/>
                </a:lnTo>
                <a:lnTo>
                  <a:pt x="341204" y="801369"/>
                </a:lnTo>
                <a:lnTo>
                  <a:pt x="311124" y="793749"/>
                </a:lnTo>
                <a:close/>
              </a:path>
              <a:path w="863600" h="862330">
                <a:moveTo>
                  <a:pt x="670336" y="730249"/>
                </a:moveTo>
                <a:lnTo>
                  <a:pt x="456920" y="730249"/>
                </a:lnTo>
                <a:lnTo>
                  <a:pt x="468669" y="732789"/>
                </a:lnTo>
                <a:lnTo>
                  <a:pt x="478159" y="739139"/>
                </a:lnTo>
                <a:lnTo>
                  <a:pt x="484504" y="748029"/>
                </a:lnTo>
                <a:lnTo>
                  <a:pt x="486816" y="760729"/>
                </a:lnTo>
                <a:lnTo>
                  <a:pt x="481138" y="778509"/>
                </a:lnTo>
                <a:lnTo>
                  <a:pt x="464697" y="793749"/>
                </a:lnTo>
                <a:lnTo>
                  <a:pt x="438387" y="803909"/>
                </a:lnTo>
                <a:lnTo>
                  <a:pt x="403097" y="807719"/>
                </a:lnTo>
                <a:lnTo>
                  <a:pt x="515398" y="807719"/>
                </a:lnTo>
                <a:lnTo>
                  <a:pt x="522945" y="806449"/>
                </a:lnTo>
                <a:lnTo>
                  <a:pt x="566839" y="792479"/>
                </a:lnTo>
                <a:lnTo>
                  <a:pt x="608519" y="774699"/>
                </a:lnTo>
                <a:lnTo>
                  <a:pt x="647157" y="750569"/>
                </a:lnTo>
                <a:lnTo>
                  <a:pt x="670336" y="730249"/>
                </a:lnTo>
                <a:close/>
              </a:path>
              <a:path w="863600" h="862330">
                <a:moveTo>
                  <a:pt x="69151" y="308609"/>
                </a:moveTo>
                <a:lnTo>
                  <a:pt x="65938" y="308609"/>
                </a:lnTo>
                <a:lnTo>
                  <a:pt x="62804" y="318769"/>
                </a:lnTo>
                <a:lnTo>
                  <a:pt x="56203" y="345439"/>
                </a:lnTo>
                <a:lnTo>
                  <a:pt x="49650" y="383539"/>
                </a:lnTo>
                <a:lnTo>
                  <a:pt x="46659" y="430529"/>
                </a:lnTo>
                <a:lnTo>
                  <a:pt x="49252" y="477519"/>
                </a:lnTo>
                <a:lnTo>
                  <a:pt x="57144" y="523239"/>
                </a:lnTo>
                <a:lnTo>
                  <a:pt x="70392" y="566419"/>
                </a:lnTo>
                <a:lnTo>
                  <a:pt x="89053" y="608329"/>
                </a:lnTo>
                <a:lnTo>
                  <a:pt x="113183" y="647699"/>
                </a:lnTo>
                <a:lnTo>
                  <a:pt x="142840" y="681989"/>
                </a:lnTo>
                <a:lnTo>
                  <a:pt x="178079" y="712469"/>
                </a:lnTo>
                <a:lnTo>
                  <a:pt x="218957" y="736599"/>
                </a:lnTo>
                <a:lnTo>
                  <a:pt x="265531" y="755649"/>
                </a:lnTo>
                <a:lnTo>
                  <a:pt x="309641" y="767079"/>
                </a:lnTo>
                <a:lnTo>
                  <a:pt x="352856" y="770889"/>
                </a:lnTo>
                <a:lnTo>
                  <a:pt x="393834" y="764539"/>
                </a:lnTo>
                <a:lnTo>
                  <a:pt x="418785" y="750569"/>
                </a:lnTo>
                <a:lnTo>
                  <a:pt x="436788" y="736599"/>
                </a:lnTo>
                <a:lnTo>
                  <a:pt x="456920" y="730249"/>
                </a:lnTo>
                <a:lnTo>
                  <a:pt x="670336" y="730249"/>
                </a:lnTo>
                <a:lnTo>
                  <a:pt x="681926" y="720089"/>
                </a:lnTo>
                <a:lnTo>
                  <a:pt x="711996" y="685799"/>
                </a:lnTo>
                <a:lnTo>
                  <a:pt x="729104" y="656589"/>
                </a:lnTo>
                <a:lnTo>
                  <a:pt x="263143" y="656589"/>
                </a:lnTo>
                <a:lnTo>
                  <a:pt x="232631" y="650239"/>
                </a:lnTo>
                <a:lnTo>
                  <a:pt x="210972" y="634999"/>
                </a:lnTo>
                <a:lnTo>
                  <a:pt x="198057" y="612139"/>
                </a:lnTo>
                <a:lnTo>
                  <a:pt x="193776" y="586739"/>
                </a:lnTo>
                <a:lnTo>
                  <a:pt x="196638" y="566419"/>
                </a:lnTo>
                <a:lnTo>
                  <a:pt x="204997" y="543559"/>
                </a:lnTo>
                <a:lnTo>
                  <a:pt x="218508" y="521969"/>
                </a:lnTo>
                <a:lnTo>
                  <a:pt x="236829" y="501649"/>
                </a:lnTo>
                <a:lnTo>
                  <a:pt x="255794" y="486409"/>
                </a:lnTo>
                <a:lnTo>
                  <a:pt x="104063" y="486409"/>
                </a:lnTo>
                <a:lnTo>
                  <a:pt x="84802" y="480059"/>
                </a:lnTo>
                <a:lnTo>
                  <a:pt x="69235" y="463549"/>
                </a:lnTo>
                <a:lnTo>
                  <a:pt x="58824" y="438149"/>
                </a:lnTo>
                <a:lnTo>
                  <a:pt x="55029" y="402589"/>
                </a:lnTo>
                <a:lnTo>
                  <a:pt x="57020" y="368299"/>
                </a:lnTo>
                <a:lnTo>
                  <a:pt x="61533" y="340359"/>
                </a:lnTo>
                <a:lnTo>
                  <a:pt x="66371" y="320039"/>
                </a:lnTo>
                <a:lnTo>
                  <a:pt x="69430" y="309879"/>
                </a:lnTo>
                <a:lnTo>
                  <a:pt x="69151" y="308609"/>
                </a:lnTo>
                <a:close/>
              </a:path>
              <a:path w="863600" h="862330">
                <a:moveTo>
                  <a:pt x="505955" y="372109"/>
                </a:moveTo>
                <a:lnTo>
                  <a:pt x="460943" y="403859"/>
                </a:lnTo>
                <a:lnTo>
                  <a:pt x="432506" y="420369"/>
                </a:lnTo>
                <a:lnTo>
                  <a:pt x="396176" y="441959"/>
                </a:lnTo>
                <a:lnTo>
                  <a:pt x="390972" y="500379"/>
                </a:lnTo>
                <a:lnTo>
                  <a:pt x="380377" y="551179"/>
                </a:lnTo>
                <a:lnTo>
                  <a:pt x="361213" y="593089"/>
                </a:lnTo>
                <a:lnTo>
                  <a:pt x="334762" y="626109"/>
                </a:lnTo>
                <a:lnTo>
                  <a:pt x="301810" y="647699"/>
                </a:lnTo>
                <a:lnTo>
                  <a:pt x="263143" y="656589"/>
                </a:lnTo>
                <a:lnTo>
                  <a:pt x="557390" y="656589"/>
                </a:lnTo>
                <a:lnTo>
                  <a:pt x="503138" y="643889"/>
                </a:lnTo>
                <a:lnTo>
                  <a:pt x="464245" y="613409"/>
                </a:lnTo>
                <a:lnTo>
                  <a:pt x="440825" y="571499"/>
                </a:lnTo>
                <a:lnTo>
                  <a:pt x="432993" y="524509"/>
                </a:lnTo>
                <a:lnTo>
                  <a:pt x="442732" y="468629"/>
                </a:lnTo>
                <a:lnTo>
                  <a:pt x="466043" y="427989"/>
                </a:lnTo>
                <a:lnTo>
                  <a:pt x="494067" y="401319"/>
                </a:lnTo>
                <a:lnTo>
                  <a:pt x="517944" y="387349"/>
                </a:lnTo>
                <a:lnTo>
                  <a:pt x="513156" y="383539"/>
                </a:lnTo>
                <a:lnTo>
                  <a:pt x="509536" y="378459"/>
                </a:lnTo>
                <a:lnTo>
                  <a:pt x="505955" y="372109"/>
                </a:lnTo>
                <a:close/>
              </a:path>
              <a:path w="863600" h="862330">
                <a:moveTo>
                  <a:pt x="754645" y="452119"/>
                </a:moveTo>
                <a:lnTo>
                  <a:pt x="592073" y="452119"/>
                </a:lnTo>
                <a:lnTo>
                  <a:pt x="626814" y="459739"/>
                </a:lnTo>
                <a:lnTo>
                  <a:pt x="651906" y="480059"/>
                </a:lnTo>
                <a:lnTo>
                  <a:pt x="667126" y="510539"/>
                </a:lnTo>
                <a:lnTo>
                  <a:pt x="672249" y="546099"/>
                </a:lnTo>
                <a:lnTo>
                  <a:pt x="663892" y="585469"/>
                </a:lnTo>
                <a:lnTo>
                  <a:pt x="640394" y="621029"/>
                </a:lnTo>
                <a:lnTo>
                  <a:pt x="604108" y="646429"/>
                </a:lnTo>
                <a:lnTo>
                  <a:pt x="557390" y="656589"/>
                </a:lnTo>
                <a:lnTo>
                  <a:pt x="729104" y="656589"/>
                </a:lnTo>
                <a:lnTo>
                  <a:pt x="754735" y="596899"/>
                </a:lnTo>
                <a:lnTo>
                  <a:pt x="766125" y="553719"/>
                </a:lnTo>
                <a:lnTo>
                  <a:pt x="770305" y="511809"/>
                </a:lnTo>
                <a:lnTo>
                  <a:pt x="764140" y="469899"/>
                </a:lnTo>
                <a:lnTo>
                  <a:pt x="754645" y="452119"/>
                </a:lnTo>
                <a:close/>
              </a:path>
              <a:path w="863600" h="862330">
                <a:moveTo>
                  <a:pt x="358381" y="462279"/>
                </a:moveTo>
                <a:lnTo>
                  <a:pt x="316124" y="486409"/>
                </a:lnTo>
                <a:lnTo>
                  <a:pt x="275637" y="516889"/>
                </a:lnTo>
                <a:lnTo>
                  <a:pt x="245242" y="551179"/>
                </a:lnTo>
                <a:lnTo>
                  <a:pt x="233260" y="589279"/>
                </a:lnTo>
                <a:lnTo>
                  <a:pt x="235411" y="601979"/>
                </a:lnTo>
                <a:lnTo>
                  <a:pt x="241487" y="612139"/>
                </a:lnTo>
                <a:lnTo>
                  <a:pt x="250920" y="617219"/>
                </a:lnTo>
                <a:lnTo>
                  <a:pt x="263143" y="618489"/>
                </a:lnTo>
                <a:lnTo>
                  <a:pt x="302610" y="603249"/>
                </a:lnTo>
                <a:lnTo>
                  <a:pt x="330231" y="566419"/>
                </a:lnTo>
                <a:lnTo>
                  <a:pt x="348118" y="516889"/>
                </a:lnTo>
                <a:lnTo>
                  <a:pt x="358381" y="462279"/>
                </a:lnTo>
                <a:close/>
              </a:path>
              <a:path w="863600" h="862330">
                <a:moveTo>
                  <a:pt x="553821" y="406399"/>
                </a:moveTo>
                <a:lnTo>
                  <a:pt x="530755" y="416559"/>
                </a:lnTo>
                <a:lnTo>
                  <a:pt x="505677" y="436879"/>
                </a:lnTo>
                <a:lnTo>
                  <a:pt x="485536" y="471169"/>
                </a:lnTo>
                <a:lnTo>
                  <a:pt x="477278" y="519429"/>
                </a:lnTo>
                <a:lnTo>
                  <a:pt x="483104" y="557529"/>
                </a:lnTo>
                <a:lnTo>
                  <a:pt x="499691" y="588009"/>
                </a:lnTo>
                <a:lnTo>
                  <a:pt x="525702" y="610869"/>
                </a:lnTo>
                <a:lnTo>
                  <a:pt x="559803" y="618489"/>
                </a:lnTo>
                <a:lnTo>
                  <a:pt x="587019" y="613409"/>
                </a:lnTo>
                <a:lnTo>
                  <a:pt x="609698" y="598169"/>
                </a:lnTo>
                <a:lnTo>
                  <a:pt x="625429" y="574039"/>
                </a:lnTo>
                <a:lnTo>
                  <a:pt x="625960" y="571499"/>
                </a:lnTo>
                <a:lnTo>
                  <a:pt x="562165" y="571499"/>
                </a:lnTo>
                <a:lnTo>
                  <a:pt x="545543" y="566419"/>
                </a:lnTo>
                <a:lnTo>
                  <a:pt x="532279" y="554989"/>
                </a:lnTo>
                <a:lnTo>
                  <a:pt x="523496" y="538479"/>
                </a:lnTo>
                <a:lnTo>
                  <a:pt x="520318" y="516889"/>
                </a:lnTo>
                <a:lnTo>
                  <a:pt x="525812" y="491489"/>
                </a:lnTo>
                <a:lnTo>
                  <a:pt x="540946" y="471169"/>
                </a:lnTo>
                <a:lnTo>
                  <a:pt x="563706" y="457199"/>
                </a:lnTo>
                <a:lnTo>
                  <a:pt x="592073" y="452119"/>
                </a:lnTo>
                <a:lnTo>
                  <a:pt x="754645" y="452119"/>
                </a:lnTo>
                <a:lnTo>
                  <a:pt x="750576" y="444499"/>
                </a:lnTo>
                <a:lnTo>
                  <a:pt x="737012" y="426719"/>
                </a:lnTo>
                <a:lnTo>
                  <a:pt x="731617" y="408939"/>
                </a:lnTo>
                <a:lnTo>
                  <a:pt x="588046" y="408939"/>
                </a:lnTo>
                <a:lnTo>
                  <a:pt x="564648" y="407669"/>
                </a:lnTo>
                <a:lnTo>
                  <a:pt x="553821" y="406399"/>
                </a:lnTo>
                <a:close/>
              </a:path>
              <a:path w="863600" h="862330">
                <a:moveTo>
                  <a:pt x="589686" y="487679"/>
                </a:moveTo>
                <a:lnTo>
                  <a:pt x="579133" y="488949"/>
                </a:lnTo>
                <a:lnTo>
                  <a:pt x="569807" y="494029"/>
                </a:lnTo>
                <a:lnTo>
                  <a:pt x="562972" y="502919"/>
                </a:lnTo>
                <a:lnTo>
                  <a:pt x="559892" y="513079"/>
                </a:lnTo>
                <a:lnTo>
                  <a:pt x="562202" y="527049"/>
                </a:lnTo>
                <a:lnTo>
                  <a:pt x="568820" y="537209"/>
                </a:lnTo>
                <a:lnTo>
                  <a:pt x="575733" y="546099"/>
                </a:lnTo>
                <a:lnTo>
                  <a:pt x="578929" y="554989"/>
                </a:lnTo>
                <a:lnTo>
                  <a:pt x="578929" y="566419"/>
                </a:lnTo>
                <a:lnTo>
                  <a:pt x="570560" y="571499"/>
                </a:lnTo>
                <a:lnTo>
                  <a:pt x="625960" y="571499"/>
                </a:lnTo>
                <a:lnTo>
                  <a:pt x="631799" y="543559"/>
                </a:lnTo>
                <a:lnTo>
                  <a:pt x="629255" y="523239"/>
                </a:lnTo>
                <a:lnTo>
                  <a:pt x="621506" y="505459"/>
                </a:lnTo>
                <a:lnTo>
                  <a:pt x="608375" y="492759"/>
                </a:lnTo>
                <a:lnTo>
                  <a:pt x="589686" y="487679"/>
                </a:lnTo>
                <a:close/>
              </a:path>
              <a:path w="863600" h="862330">
                <a:moveTo>
                  <a:pt x="812239" y="375919"/>
                </a:moveTo>
                <a:lnTo>
                  <a:pt x="759561" y="375919"/>
                </a:lnTo>
                <a:lnTo>
                  <a:pt x="778790" y="382269"/>
                </a:lnTo>
                <a:lnTo>
                  <a:pt x="794321" y="398779"/>
                </a:lnTo>
                <a:lnTo>
                  <a:pt x="804727" y="425449"/>
                </a:lnTo>
                <a:lnTo>
                  <a:pt x="808445" y="459739"/>
                </a:lnTo>
                <a:lnTo>
                  <a:pt x="808505" y="462279"/>
                </a:lnTo>
                <a:lnTo>
                  <a:pt x="806401" y="496569"/>
                </a:lnTo>
                <a:lnTo>
                  <a:pt x="801474" y="525779"/>
                </a:lnTo>
                <a:lnTo>
                  <a:pt x="796514" y="544829"/>
                </a:lnTo>
                <a:lnTo>
                  <a:pt x="794232" y="553719"/>
                </a:lnTo>
                <a:lnTo>
                  <a:pt x="794499" y="553719"/>
                </a:lnTo>
                <a:lnTo>
                  <a:pt x="796848" y="554989"/>
                </a:lnTo>
                <a:lnTo>
                  <a:pt x="797547" y="554989"/>
                </a:lnTo>
                <a:lnTo>
                  <a:pt x="797725" y="553719"/>
                </a:lnTo>
                <a:lnTo>
                  <a:pt x="800900" y="544829"/>
                </a:lnTo>
                <a:lnTo>
                  <a:pt x="807651" y="518159"/>
                </a:lnTo>
                <a:lnTo>
                  <a:pt x="814243" y="480059"/>
                </a:lnTo>
                <a:lnTo>
                  <a:pt x="816940" y="430529"/>
                </a:lnTo>
                <a:lnTo>
                  <a:pt x="814015" y="386079"/>
                </a:lnTo>
                <a:lnTo>
                  <a:pt x="812239" y="375919"/>
                </a:lnTo>
                <a:close/>
              </a:path>
              <a:path w="863600" h="862330">
                <a:moveTo>
                  <a:pt x="431825" y="45719"/>
                </a:moveTo>
                <a:lnTo>
                  <a:pt x="386017" y="48259"/>
                </a:lnTo>
                <a:lnTo>
                  <a:pt x="340829" y="57149"/>
                </a:lnTo>
                <a:lnTo>
                  <a:pt x="297057" y="69849"/>
                </a:lnTo>
                <a:lnTo>
                  <a:pt x="255499" y="88899"/>
                </a:lnTo>
                <a:lnTo>
                  <a:pt x="216954" y="113029"/>
                </a:lnTo>
                <a:lnTo>
                  <a:pt x="182219" y="142239"/>
                </a:lnTo>
                <a:lnTo>
                  <a:pt x="152092" y="177799"/>
                </a:lnTo>
                <a:lnTo>
                  <a:pt x="127370" y="218439"/>
                </a:lnTo>
                <a:lnTo>
                  <a:pt x="108851" y="265429"/>
                </a:lnTo>
                <a:lnTo>
                  <a:pt x="97486" y="308609"/>
                </a:lnTo>
                <a:lnTo>
                  <a:pt x="93294" y="351789"/>
                </a:lnTo>
                <a:lnTo>
                  <a:pt x="99465" y="393699"/>
                </a:lnTo>
                <a:lnTo>
                  <a:pt x="113042" y="419099"/>
                </a:lnTo>
                <a:lnTo>
                  <a:pt x="126619" y="436879"/>
                </a:lnTo>
                <a:lnTo>
                  <a:pt x="132791" y="457199"/>
                </a:lnTo>
                <a:lnTo>
                  <a:pt x="130488" y="468629"/>
                </a:lnTo>
                <a:lnTo>
                  <a:pt x="124256" y="477519"/>
                </a:lnTo>
                <a:lnTo>
                  <a:pt x="115110" y="483869"/>
                </a:lnTo>
                <a:lnTo>
                  <a:pt x="104063" y="486409"/>
                </a:lnTo>
                <a:lnTo>
                  <a:pt x="255794" y="486409"/>
                </a:lnTo>
                <a:lnTo>
                  <a:pt x="263697" y="480059"/>
                </a:lnTo>
                <a:lnTo>
                  <a:pt x="292911" y="461009"/>
                </a:lnTo>
                <a:lnTo>
                  <a:pt x="325485" y="443229"/>
                </a:lnTo>
                <a:lnTo>
                  <a:pt x="362432" y="424179"/>
                </a:lnTo>
                <a:lnTo>
                  <a:pt x="363438" y="417829"/>
                </a:lnTo>
                <a:lnTo>
                  <a:pt x="318160" y="417829"/>
                </a:lnTo>
                <a:lnTo>
                  <a:pt x="300393" y="414019"/>
                </a:lnTo>
                <a:lnTo>
                  <a:pt x="285427" y="403859"/>
                </a:lnTo>
                <a:lnTo>
                  <a:pt x="274274" y="389889"/>
                </a:lnTo>
                <a:lnTo>
                  <a:pt x="267944" y="373379"/>
                </a:lnTo>
                <a:lnTo>
                  <a:pt x="244635" y="368299"/>
                </a:lnTo>
                <a:lnTo>
                  <a:pt x="225929" y="354329"/>
                </a:lnTo>
                <a:lnTo>
                  <a:pt x="213277" y="335279"/>
                </a:lnTo>
                <a:lnTo>
                  <a:pt x="208127" y="308609"/>
                </a:lnTo>
                <a:lnTo>
                  <a:pt x="210088" y="289559"/>
                </a:lnTo>
                <a:lnTo>
                  <a:pt x="215749" y="273049"/>
                </a:lnTo>
                <a:lnTo>
                  <a:pt x="224774" y="261619"/>
                </a:lnTo>
                <a:lnTo>
                  <a:pt x="236829" y="257809"/>
                </a:lnTo>
                <a:lnTo>
                  <a:pt x="290391" y="257809"/>
                </a:lnTo>
                <a:lnTo>
                  <a:pt x="296205" y="245109"/>
                </a:lnTo>
                <a:lnTo>
                  <a:pt x="327808" y="210819"/>
                </a:lnTo>
                <a:lnTo>
                  <a:pt x="366026" y="198119"/>
                </a:lnTo>
                <a:lnTo>
                  <a:pt x="734651" y="198119"/>
                </a:lnTo>
                <a:lnTo>
                  <a:pt x="720969" y="181609"/>
                </a:lnTo>
                <a:lnTo>
                  <a:pt x="685827" y="151129"/>
                </a:lnTo>
                <a:lnTo>
                  <a:pt x="653510" y="132079"/>
                </a:lnTo>
                <a:lnTo>
                  <a:pt x="406679" y="132079"/>
                </a:lnTo>
                <a:lnTo>
                  <a:pt x="394444" y="129539"/>
                </a:lnTo>
                <a:lnTo>
                  <a:pt x="385013" y="123189"/>
                </a:lnTo>
                <a:lnTo>
                  <a:pt x="378943" y="114299"/>
                </a:lnTo>
                <a:lnTo>
                  <a:pt x="376796" y="102869"/>
                </a:lnTo>
                <a:lnTo>
                  <a:pt x="382644" y="83819"/>
                </a:lnTo>
                <a:lnTo>
                  <a:pt x="399365" y="68579"/>
                </a:lnTo>
                <a:lnTo>
                  <a:pt x="425729" y="58419"/>
                </a:lnTo>
                <a:lnTo>
                  <a:pt x="460501" y="54609"/>
                </a:lnTo>
                <a:lnTo>
                  <a:pt x="509582" y="54609"/>
                </a:lnTo>
                <a:lnTo>
                  <a:pt x="477551" y="48259"/>
                </a:lnTo>
                <a:lnTo>
                  <a:pt x="431825" y="45719"/>
                </a:lnTo>
                <a:close/>
              </a:path>
              <a:path w="863600" h="862330">
                <a:moveTo>
                  <a:pt x="366026" y="401319"/>
                </a:moveTo>
                <a:lnTo>
                  <a:pt x="355179" y="408939"/>
                </a:lnTo>
                <a:lnTo>
                  <a:pt x="342988" y="414019"/>
                </a:lnTo>
                <a:lnTo>
                  <a:pt x="330350" y="416559"/>
                </a:lnTo>
                <a:lnTo>
                  <a:pt x="318160" y="417829"/>
                </a:lnTo>
                <a:lnTo>
                  <a:pt x="363438" y="417829"/>
                </a:lnTo>
                <a:lnTo>
                  <a:pt x="363639" y="416559"/>
                </a:lnTo>
                <a:lnTo>
                  <a:pt x="364807" y="410209"/>
                </a:lnTo>
                <a:lnTo>
                  <a:pt x="366026" y="401319"/>
                </a:lnTo>
                <a:close/>
              </a:path>
              <a:path w="863600" h="862330">
                <a:moveTo>
                  <a:pt x="811129" y="369569"/>
                </a:moveTo>
                <a:lnTo>
                  <a:pt x="585444" y="369569"/>
                </a:lnTo>
                <a:lnTo>
                  <a:pt x="596825" y="370839"/>
                </a:lnTo>
                <a:lnTo>
                  <a:pt x="607968" y="373379"/>
                </a:lnTo>
                <a:lnTo>
                  <a:pt x="616605" y="379729"/>
                </a:lnTo>
                <a:lnTo>
                  <a:pt x="620471" y="388619"/>
                </a:lnTo>
                <a:lnTo>
                  <a:pt x="610994" y="403859"/>
                </a:lnTo>
                <a:lnTo>
                  <a:pt x="588046" y="408939"/>
                </a:lnTo>
                <a:lnTo>
                  <a:pt x="731617" y="408939"/>
                </a:lnTo>
                <a:lnTo>
                  <a:pt x="759561" y="375919"/>
                </a:lnTo>
                <a:lnTo>
                  <a:pt x="812239" y="375919"/>
                </a:lnTo>
                <a:lnTo>
                  <a:pt x="811129" y="369569"/>
                </a:lnTo>
                <a:close/>
              </a:path>
              <a:path w="863600" h="862330">
                <a:moveTo>
                  <a:pt x="494598" y="297179"/>
                </a:moveTo>
                <a:lnTo>
                  <a:pt x="431825" y="297179"/>
                </a:lnTo>
                <a:lnTo>
                  <a:pt x="436587" y="304799"/>
                </a:lnTo>
                <a:lnTo>
                  <a:pt x="436587" y="312419"/>
                </a:lnTo>
                <a:lnTo>
                  <a:pt x="433283" y="326389"/>
                </a:lnTo>
                <a:lnTo>
                  <a:pt x="424938" y="341629"/>
                </a:lnTo>
                <a:lnTo>
                  <a:pt x="413902" y="356869"/>
                </a:lnTo>
                <a:lnTo>
                  <a:pt x="402526" y="369569"/>
                </a:lnTo>
                <a:lnTo>
                  <a:pt x="400324" y="382269"/>
                </a:lnTo>
                <a:lnTo>
                  <a:pt x="398908" y="392429"/>
                </a:lnTo>
                <a:lnTo>
                  <a:pt x="398152" y="400049"/>
                </a:lnTo>
                <a:lnTo>
                  <a:pt x="397929" y="406399"/>
                </a:lnTo>
                <a:lnTo>
                  <a:pt x="426223" y="388619"/>
                </a:lnTo>
                <a:lnTo>
                  <a:pt x="471766" y="359409"/>
                </a:lnTo>
                <a:lnTo>
                  <a:pt x="494017" y="344169"/>
                </a:lnTo>
                <a:lnTo>
                  <a:pt x="492629" y="337819"/>
                </a:lnTo>
                <a:lnTo>
                  <a:pt x="491917" y="330199"/>
                </a:lnTo>
                <a:lnTo>
                  <a:pt x="491707" y="325119"/>
                </a:lnTo>
                <a:lnTo>
                  <a:pt x="491616" y="316229"/>
                </a:lnTo>
                <a:lnTo>
                  <a:pt x="494598" y="297179"/>
                </a:lnTo>
                <a:close/>
              </a:path>
              <a:path w="863600" h="862330">
                <a:moveTo>
                  <a:pt x="577722" y="198119"/>
                </a:moveTo>
                <a:lnTo>
                  <a:pt x="366026" y="198119"/>
                </a:lnTo>
                <a:lnTo>
                  <a:pt x="387514" y="201929"/>
                </a:lnTo>
                <a:lnTo>
                  <a:pt x="399807" y="212089"/>
                </a:lnTo>
                <a:lnTo>
                  <a:pt x="405372" y="224789"/>
                </a:lnTo>
                <a:lnTo>
                  <a:pt x="406679" y="236219"/>
                </a:lnTo>
                <a:lnTo>
                  <a:pt x="397186" y="278129"/>
                </a:lnTo>
                <a:lnTo>
                  <a:pt x="372891" y="318769"/>
                </a:lnTo>
                <a:lnTo>
                  <a:pt x="340071" y="350519"/>
                </a:lnTo>
                <a:lnTo>
                  <a:pt x="305003" y="369569"/>
                </a:lnTo>
                <a:lnTo>
                  <a:pt x="306676" y="374649"/>
                </a:lnTo>
                <a:lnTo>
                  <a:pt x="310245" y="380999"/>
                </a:lnTo>
                <a:lnTo>
                  <a:pt x="316276" y="386079"/>
                </a:lnTo>
                <a:lnTo>
                  <a:pt x="325335" y="388619"/>
                </a:lnTo>
                <a:lnTo>
                  <a:pt x="339247" y="384809"/>
                </a:lnTo>
                <a:lnTo>
                  <a:pt x="353153" y="378459"/>
                </a:lnTo>
                <a:lnTo>
                  <a:pt x="365714" y="368299"/>
                </a:lnTo>
                <a:lnTo>
                  <a:pt x="375589" y="358139"/>
                </a:lnTo>
                <a:lnTo>
                  <a:pt x="381533" y="337819"/>
                </a:lnTo>
                <a:lnTo>
                  <a:pt x="391733" y="318769"/>
                </a:lnTo>
                <a:lnTo>
                  <a:pt x="405516" y="303529"/>
                </a:lnTo>
                <a:lnTo>
                  <a:pt x="422211" y="297179"/>
                </a:lnTo>
                <a:lnTo>
                  <a:pt x="494598" y="297179"/>
                </a:lnTo>
                <a:lnTo>
                  <a:pt x="498175" y="274319"/>
                </a:lnTo>
                <a:lnTo>
                  <a:pt x="516281" y="236219"/>
                </a:lnTo>
                <a:lnTo>
                  <a:pt x="543582" y="208279"/>
                </a:lnTo>
                <a:lnTo>
                  <a:pt x="577722" y="198119"/>
                </a:lnTo>
                <a:close/>
              </a:path>
              <a:path w="863600" h="862330">
                <a:moveTo>
                  <a:pt x="734651" y="198119"/>
                </a:moveTo>
                <a:lnTo>
                  <a:pt x="577722" y="198119"/>
                </a:lnTo>
                <a:lnTo>
                  <a:pt x="595870" y="200659"/>
                </a:lnTo>
                <a:lnTo>
                  <a:pt x="608974" y="209549"/>
                </a:lnTo>
                <a:lnTo>
                  <a:pt x="616920" y="223519"/>
                </a:lnTo>
                <a:lnTo>
                  <a:pt x="619594" y="238759"/>
                </a:lnTo>
                <a:lnTo>
                  <a:pt x="613409" y="267969"/>
                </a:lnTo>
                <a:lnTo>
                  <a:pt x="596123" y="297179"/>
                </a:lnTo>
                <a:lnTo>
                  <a:pt x="569644" y="325119"/>
                </a:lnTo>
                <a:lnTo>
                  <a:pt x="535876" y="351789"/>
                </a:lnTo>
                <a:lnTo>
                  <a:pt x="538983" y="359409"/>
                </a:lnTo>
                <a:lnTo>
                  <a:pt x="542939" y="365759"/>
                </a:lnTo>
                <a:lnTo>
                  <a:pt x="547783" y="370839"/>
                </a:lnTo>
                <a:lnTo>
                  <a:pt x="553554" y="374649"/>
                </a:lnTo>
                <a:lnTo>
                  <a:pt x="556303" y="373379"/>
                </a:lnTo>
                <a:lnTo>
                  <a:pt x="563541" y="370839"/>
                </a:lnTo>
                <a:lnTo>
                  <a:pt x="573759" y="369569"/>
                </a:lnTo>
                <a:lnTo>
                  <a:pt x="811129" y="369569"/>
                </a:lnTo>
                <a:lnTo>
                  <a:pt x="806024" y="340359"/>
                </a:lnTo>
                <a:lnTo>
                  <a:pt x="792845" y="297179"/>
                </a:lnTo>
                <a:lnTo>
                  <a:pt x="774356" y="255269"/>
                </a:lnTo>
                <a:lnTo>
                  <a:pt x="750438" y="217169"/>
                </a:lnTo>
                <a:lnTo>
                  <a:pt x="734651" y="198119"/>
                </a:lnTo>
                <a:close/>
              </a:path>
              <a:path w="863600" h="862330">
                <a:moveTo>
                  <a:pt x="290391" y="257809"/>
                </a:moveTo>
                <a:lnTo>
                  <a:pt x="244017" y="257809"/>
                </a:lnTo>
                <a:lnTo>
                  <a:pt x="246405" y="264159"/>
                </a:lnTo>
                <a:lnTo>
                  <a:pt x="246405" y="267969"/>
                </a:lnTo>
                <a:lnTo>
                  <a:pt x="245472" y="274319"/>
                </a:lnTo>
                <a:lnTo>
                  <a:pt x="243420" y="281939"/>
                </a:lnTo>
                <a:lnTo>
                  <a:pt x="241369" y="293369"/>
                </a:lnTo>
                <a:lnTo>
                  <a:pt x="254559" y="336549"/>
                </a:lnTo>
                <a:lnTo>
                  <a:pt x="266750" y="340359"/>
                </a:lnTo>
                <a:lnTo>
                  <a:pt x="274693" y="292099"/>
                </a:lnTo>
                <a:lnTo>
                  <a:pt x="290391" y="257809"/>
                </a:lnTo>
                <a:close/>
              </a:path>
              <a:path w="863600" h="862330">
                <a:moveTo>
                  <a:pt x="365404" y="229869"/>
                </a:moveTo>
                <a:lnTo>
                  <a:pt x="345544" y="237489"/>
                </a:lnTo>
                <a:lnTo>
                  <a:pt x="325081" y="265429"/>
                </a:lnTo>
                <a:lnTo>
                  <a:pt x="309086" y="302259"/>
                </a:lnTo>
                <a:lnTo>
                  <a:pt x="302628" y="336549"/>
                </a:lnTo>
                <a:lnTo>
                  <a:pt x="333037" y="312419"/>
                </a:lnTo>
                <a:lnTo>
                  <a:pt x="359348" y="279399"/>
                </a:lnTo>
                <a:lnTo>
                  <a:pt x="372992" y="247649"/>
                </a:lnTo>
                <a:lnTo>
                  <a:pt x="365404" y="229869"/>
                </a:lnTo>
                <a:close/>
              </a:path>
              <a:path w="863600" h="862330">
                <a:moveTo>
                  <a:pt x="580034" y="231139"/>
                </a:moveTo>
                <a:lnTo>
                  <a:pt x="564355" y="233679"/>
                </a:lnTo>
                <a:lnTo>
                  <a:pt x="547555" y="252729"/>
                </a:lnTo>
                <a:lnTo>
                  <a:pt x="534159" y="283209"/>
                </a:lnTo>
                <a:lnTo>
                  <a:pt x="528688" y="318769"/>
                </a:lnTo>
                <a:lnTo>
                  <a:pt x="554758" y="293369"/>
                </a:lnTo>
                <a:lnTo>
                  <a:pt x="575568" y="266699"/>
                </a:lnTo>
                <a:lnTo>
                  <a:pt x="585775" y="245109"/>
                </a:lnTo>
                <a:lnTo>
                  <a:pt x="580034" y="231139"/>
                </a:lnTo>
                <a:close/>
              </a:path>
              <a:path w="863600" h="862330">
                <a:moveTo>
                  <a:pt x="510743" y="92709"/>
                </a:moveTo>
                <a:lnTo>
                  <a:pt x="469772" y="99059"/>
                </a:lnTo>
                <a:lnTo>
                  <a:pt x="444823" y="111759"/>
                </a:lnTo>
                <a:lnTo>
                  <a:pt x="426818" y="125729"/>
                </a:lnTo>
                <a:lnTo>
                  <a:pt x="406679" y="132079"/>
                </a:lnTo>
                <a:lnTo>
                  <a:pt x="653510" y="132079"/>
                </a:lnTo>
                <a:lnTo>
                  <a:pt x="644892" y="126999"/>
                </a:lnTo>
                <a:lnTo>
                  <a:pt x="598042" y="107949"/>
                </a:lnTo>
                <a:lnTo>
                  <a:pt x="575495" y="101599"/>
                </a:lnTo>
                <a:lnTo>
                  <a:pt x="553950" y="96519"/>
                </a:lnTo>
                <a:lnTo>
                  <a:pt x="532625" y="93979"/>
                </a:lnTo>
                <a:lnTo>
                  <a:pt x="510743" y="92709"/>
                </a:lnTo>
                <a:close/>
              </a:path>
              <a:path w="863600" h="862330">
                <a:moveTo>
                  <a:pt x="509582" y="54609"/>
                </a:moveTo>
                <a:lnTo>
                  <a:pt x="460501" y="54609"/>
                </a:lnTo>
                <a:lnTo>
                  <a:pt x="498024" y="57149"/>
                </a:lnTo>
                <a:lnTo>
                  <a:pt x="526945" y="62229"/>
                </a:lnTo>
                <a:lnTo>
                  <a:pt x="545669" y="67309"/>
                </a:lnTo>
                <a:lnTo>
                  <a:pt x="552602" y="69849"/>
                </a:lnTo>
                <a:lnTo>
                  <a:pt x="553732" y="69849"/>
                </a:lnTo>
                <a:lnTo>
                  <a:pt x="554608" y="67309"/>
                </a:lnTo>
                <a:lnTo>
                  <a:pt x="554189" y="66039"/>
                </a:lnTo>
                <a:lnTo>
                  <a:pt x="553821" y="66039"/>
                </a:lnTo>
                <a:lnTo>
                  <a:pt x="542842" y="62229"/>
                </a:lnTo>
                <a:lnTo>
                  <a:pt x="515988" y="55879"/>
                </a:lnTo>
                <a:lnTo>
                  <a:pt x="509582" y="54609"/>
                </a:lnTo>
                <a:close/>
              </a:path>
            </a:pathLst>
          </a:custGeom>
          <a:solidFill>
            <a:srgbClr val="FFFFFF"/>
          </a:solidFill>
        </p:spPr>
        <p:txBody>
          <a:bodyPr wrap="square" lIns="0" tIns="0" rIns="0" bIns="0" rtlCol="0"/>
          <a:lstStyle/>
          <a:p>
            <a:endParaRPr sz="949">
              <a:solidFill>
                <a:srgbClr val="1E4191"/>
              </a:solidFill>
            </a:endParaRPr>
          </a:p>
        </p:txBody>
      </p:sp>
      <p:sp>
        <p:nvSpPr>
          <p:cNvPr id="2" name="Title 1"/>
          <p:cNvSpPr>
            <a:spLocks noGrp="1"/>
          </p:cNvSpPr>
          <p:nvPr>
            <p:ph type="title"/>
          </p:nvPr>
        </p:nvSpPr>
        <p:spPr/>
        <p:txBody>
          <a:bodyPr/>
          <a:lstStyle/>
          <a:p>
            <a:r>
              <a:rPr lang="en-US" sz="2700" dirty="0">
                <a:solidFill>
                  <a:schemeClr val="bg1"/>
                </a:solidFill>
              </a:rPr>
              <a:t>Microservices Transformation Process</a:t>
            </a:r>
          </a:p>
        </p:txBody>
      </p:sp>
      <p:sp>
        <p:nvSpPr>
          <p:cNvPr id="239" name="Title 1"/>
          <p:cNvSpPr txBox="1">
            <a:spLocks/>
          </p:cNvSpPr>
          <p:nvPr/>
        </p:nvSpPr>
        <p:spPr>
          <a:xfrm>
            <a:off x="644876" y="-42474"/>
            <a:ext cx="7854249" cy="608620"/>
          </a:xfrm>
          <a:prstGeom prst="rect">
            <a:avLst/>
          </a:prstGeom>
        </p:spPr>
        <p:txBody>
          <a:bodyPr vert="horz" lIns="89290" tIns="44644" rIns="89290" bIns="0" rtlCol="0" anchor="ctr" anchorCtr="0">
            <a:normAutofit/>
          </a:bodyPr>
          <a:lst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a:lstStyle>
          <a:p>
            <a:r>
              <a:rPr lang="en-US" dirty="0">
                <a:solidFill>
                  <a:srgbClr val="0070C0"/>
                </a:solidFill>
              </a:rPr>
              <a:t>Microservices: Ecosystem</a:t>
            </a:r>
          </a:p>
        </p:txBody>
      </p:sp>
      <p:sp>
        <p:nvSpPr>
          <p:cNvPr id="240" name="Slide Number Placeholder 1"/>
          <p:cNvSpPr txBox="1">
            <a:spLocks/>
          </p:cNvSpPr>
          <p:nvPr/>
        </p:nvSpPr>
        <p:spPr>
          <a:xfrm>
            <a:off x="821457" y="5242350"/>
            <a:ext cx="1371600" cy="148591"/>
          </a:xfrm>
          <a:prstGeom prst="rect">
            <a:avLst/>
          </a:prstGeom>
        </p:spPr>
        <p:txBody>
          <a:bodyPr/>
          <a:lst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defRPr/>
            </a:pPr>
            <a:fld id="{A85E9118-4525-4620-91B5-75B9750E007A}" type="slidenum">
              <a:rPr lang="en-US" smtClean="0"/>
              <a:pPr>
                <a:defRPr/>
              </a:pPr>
              <a:t>35</a:t>
            </a:fld>
            <a:endParaRPr lang="en-US" dirty="0"/>
          </a:p>
        </p:txBody>
      </p:sp>
      <p:pic>
        <p:nvPicPr>
          <p:cNvPr id="4" name="Picture 3"/>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8" t="5926" r="1254" b="5742"/>
          <a:stretch/>
        </p:blipFill>
        <p:spPr>
          <a:xfrm>
            <a:off x="249382" y="498764"/>
            <a:ext cx="8700653" cy="4349353"/>
          </a:xfrm>
          <a:prstGeom prst="rect">
            <a:avLst/>
          </a:prstGeom>
        </p:spPr>
      </p:pic>
    </p:spTree>
    <p:extLst>
      <p:ext uri="{BB962C8B-B14F-4D97-AF65-F5344CB8AC3E}">
        <p14:creationId xmlns:p14="http://schemas.microsoft.com/office/powerpoint/2010/main" val="14119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endParaRPr lang="en-US"/>
          </a:p>
        </p:txBody>
      </p:sp>
      <p:sp>
        <p:nvSpPr>
          <p:cNvPr id="5" name="Title 4"/>
          <p:cNvSpPr>
            <a:spLocks noGrp="1"/>
          </p:cNvSpPr>
          <p:nvPr>
            <p:ph type="title"/>
          </p:nvPr>
        </p:nvSpPr>
        <p:spPr>
          <a:xfrm>
            <a:off x="1389888" y="2250259"/>
            <a:ext cx="6541263" cy="702491"/>
          </a:xfrm>
        </p:spPr>
        <p:txBody>
          <a:bodyPr/>
          <a:lstStyle/>
          <a:p>
            <a:r>
              <a:rPr lang="en-US" dirty="0"/>
              <a:t>UST Global: Monolith to Microservices Transformation Process</a:t>
            </a:r>
          </a:p>
        </p:txBody>
      </p:sp>
      <p:sp>
        <p:nvSpPr>
          <p:cNvPr id="7" name="Text Placeholder 6"/>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002923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876" y="-185160"/>
            <a:ext cx="7854249" cy="608620"/>
          </a:xfrm>
        </p:spPr>
        <p:txBody>
          <a:bodyPr anchor="ctr"/>
          <a:lstStyle/>
          <a:p>
            <a:r>
              <a:rPr lang="en-US" dirty="0">
                <a:solidFill>
                  <a:srgbClr val="0070C0"/>
                </a:solidFill>
              </a:rPr>
              <a:t>Microservices: Platform Vision</a:t>
            </a:r>
          </a:p>
        </p:txBody>
      </p:sp>
      <p:sp>
        <p:nvSpPr>
          <p:cNvPr id="168" name="Rounded Rectangle 7"/>
          <p:cNvSpPr/>
          <p:nvPr/>
        </p:nvSpPr>
        <p:spPr>
          <a:xfrm>
            <a:off x="1294340" y="772534"/>
            <a:ext cx="506318" cy="791062"/>
          </a:xfrm>
          <a:prstGeom prst="roundRect">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169" name="Rounded Rectangle 35"/>
          <p:cNvSpPr/>
          <p:nvPr/>
        </p:nvSpPr>
        <p:spPr>
          <a:xfrm>
            <a:off x="1329601" y="829907"/>
            <a:ext cx="436419" cy="630447"/>
          </a:xfrm>
          <a:prstGeom prst="roundRect">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cxnSp>
        <p:nvCxnSpPr>
          <p:cNvPr id="170" name="Straight Connector 169"/>
          <p:cNvCxnSpPr/>
          <p:nvPr/>
        </p:nvCxnSpPr>
        <p:spPr>
          <a:xfrm>
            <a:off x="3459705" y="673806"/>
            <a:ext cx="0" cy="4044875"/>
          </a:xfrm>
          <a:prstGeom prst="line">
            <a:avLst/>
          </a:prstGeom>
          <a:ln>
            <a:solidFill>
              <a:srgbClr val="007EAE"/>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1280644" y="381000"/>
            <a:ext cx="1656826" cy="313932"/>
          </a:xfrm>
          <a:prstGeom prst="rect">
            <a:avLst/>
          </a:prstGeom>
          <a:noFill/>
        </p:spPr>
        <p:txBody>
          <a:bodyPr wrap="square" rtlCol="0">
            <a:spAutoFit/>
          </a:bodyPr>
          <a:lstStyle/>
          <a:p>
            <a:pPr defTabSz="731520"/>
            <a:r>
              <a:rPr lang="en-US" sz="1440" b="1" kern="0" dirty="0">
                <a:solidFill>
                  <a:srgbClr val="000000"/>
                </a:solidFill>
              </a:rPr>
              <a:t>Current State</a:t>
            </a:r>
          </a:p>
        </p:txBody>
      </p:sp>
      <p:sp>
        <p:nvSpPr>
          <p:cNvPr id="172" name="TextBox 171"/>
          <p:cNvSpPr txBox="1"/>
          <p:nvPr/>
        </p:nvSpPr>
        <p:spPr>
          <a:xfrm>
            <a:off x="231825" y="1018372"/>
            <a:ext cx="370285" cy="246221"/>
          </a:xfrm>
          <a:prstGeom prst="rect">
            <a:avLst/>
          </a:prstGeom>
          <a:noFill/>
        </p:spPr>
        <p:txBody>
          <a:bodyPr wrap="square" rtlCol="0">
            <a:spAutoFit/>
          </a:bodyPr>
          <a:lstStyle/>
          <a:p>
            <a:pPr defTabSz="731520"/>
            <a:r>
              <a:rPr lang="en-US" sz="1000" b="1" kern="0" dirty="0">
                <a:solidFill>
                  <a:srgbClr val="000000"/>
                </a:solidFill>
              </a:rPr>
              <a:t>UI</a:t>
            </a:r>
          </a:p>
        </p:txBody>
      </p:sp>
      <p:sp>
        <p:nvSpPr>
          <p:cNvPr id="173" name="TextBox 172"/>
          <p:cNvSpPr txBox="1"/>
          <p:nvPr/>
        </p:nvSpPr>
        <p:spPr>
          <a:xfrm>
            <a:off x="231825" y="1633435"/>
            <a:ext cx="1045507" cy="553998"/>
          </a:xfrm>
          <a:prstGeom prst="rect">
            <a:avLst/>
          </a:prstGeom>
          <a:noFill/>
        </p:spPr>
        <p:txBody>
          <a:bodyPr wrap="square" rtlCol="0">
            <a:spAutoFit/>
          </a:bodyPr>
          <a:lstStyle/>
          <a:p>
            <a:pPr defTabSz="731520"/>
            <a:r>
              <a:rPr lang="en-US" sz="1000" b="1" kern="0" dirty="0">
                <a:solidFill>
                  <a:srgbClr val="000000"/>
                </a:solidFill>
              </a:rPr>
              <a:t>Application </a:t>
            </a:r>
            <a:br>
              <a:rPr lang="en-US" sz="1000" b="1" kern="0" dirty="0">
                <a:solidFill>
                  <a:srgbClr val="000000"/>
                </a:solidFill>
              </a:rPr>
            </a:br>
            <a:r>
              <a:rPr lang="en-US" sz="1000" b="1" kern="0" dirty="0">
                <a:solidFill>
                  <a:srgbClr val="000000"/>
                </a:solidFill>
              </a:rPr>
              <a:t>Services</a:t>
            </a:r>
            <a:br>
              <a:rPr lang="en-US" sz="1000" b="1" kern="0" dirty="0">
                <a:solidFill>
                  <a:srgbClr val="000000"/>
                </a:solidFill>
              </a:rPr>
            </a:br>
            <a:r>
              <a:rPr lang="en-US" sz="1000" b="1" kern="0" dirty="0">
                <a:solidFill>
                  <a:srgbClr val="000000"/>
                </a:solidFill>
              </a:rPr>
              <a:t>Layer</a:t>
            </a:r>
          </a:p>
        </p:txBody>
      </p:sp>
      <p:sp>
        <p:nvSpPr>
          <p:cNvPr id="174" name="TextBox 173"/>
          <p:cNvSpPr txBox="1"/>
          <p:nvPr/>
        </p:nvSpPr>
        <p:spPr>
          <a:xfrm>
            <a:off x="231825" y="3710618"/>
            <a:ext cx="1041024" cy="400110"/>
          </a:xfrm>
          <a:prstGeom prst="rect">
            <a:avLst/>
          </a:prstGeom>
          <a:noFill/>
        </p:spPr>
        <p:txBody>
          <a:bodyPr wrap="square" rtlCol="0">
            <a:spAutoFit/>
          </a:bodyPr>
          <a:lstStyle/>
          <a:p>
            <a:pPr defTabSz="731520"/>
            <a:r>
              <a:rPr lang="en-US" sz="1000" b="1" kern="0" dirty="0">
                <a:solidFill>
                  <a:srgbClr val="000000"/>
                </a:solidFill>
              </a:rPr>
              <a:t>Backend   </a:t>
            </a:r>
            <a:br>
              <a:rPr lang="en-US" sz="1000" b="1" kern="0" dirty="0">
                <a:solidFill>
                  <a:srgbClr val="000000"/>
                </a:solidFill>
              </a:rPr>
            </a:br>
            <a:r>
              <a:rPr lang="en-US" sz="1000" b="1" kern="0" dirty="0">
                <a:solidFill>
                  <a:srgbClr val="000000"/>
                </a:solidFill>
              </a:rPr>
              <a:t>Dependencies</a:t>
            </a:r>
          </a:p>
        </p:txBody>
      </p:sp>
      <p:sp>
        <p:nvSpPr>
          <p:cNvPr id="175" name="TextBox 174"/>
          <p:cNvSpPr txBox="1"/>
          <p:nvPr/>
        </p:nvSpPr>
        <p:spPr>
          <a:xfrm>
            <a:off x="231825" y="4385389"/>
            <a:ext cx="1018016" cy="246221"/>
          </a:xfrm>
          <a:prstGeom prst="rect">
            <a:avLst/>
          </a:prstGeom>
          <a:noFill/>
        </p:spPr>
        <p:txBody>
          <a:bodyPr wrap="square" rtlCol="0">
            <a:spAutoFit/>
          </a:bodyPr>
          <a:lstStyle/>
          <a:p>
            <a:pPr defTabSz="731520"/>
            <a:r>
              <a:rPr lang="en-US" sz="1000" b="1" kern="0" dirty="0">
                <a:solidFill>
                  <a:srgbClr val="000000"/>
                </a:solidFill>
              </a:rPr>
              <a:t>Infrastructure</a:t>
            </a:r>
            <a:endParaRPr lang="en-US" sz="880" b="1" kern="0" dirty="0">
              <a:solidFill>
                <a:srgbClr val="000000"/>
              </a:solidFill>
            </a:endParaRPr>
          </a:p>
        </p:txBody>
      </p:sp>
      <p:grpSp>
        <p:nvGrpSpPr>
          <p:cNvPr id="176" name="Group 175"/>
          <p:cNvGrpSpPr/>
          <p:nvPr/>
        </p:nvGrpSpPr>
        <p:grpSpPr>
          <a:xfrm>
            <a:off x="1910095" y="772534"/>
            <a:ext cx="1306265" cy="791062"/>
            <a:chOff x="1259225" y="1967024"/>
            <a:chExt cx="1632831" cy="988828"/>
          </a:xfrm>
        </p:grpSpPr>
        <p:sp>
          <p:nvSpPr>
            <p:cNvPr id="177" name="Rectangle 176"/>
            <p:cNvSpPr/>
            <p:nvPr/>
          </p:nvSpPr>
          <p:spPr>
            <a:xfrm>
              <a:off x="1259225" y="1967024"/>
              <a:ext cx="1632831" cy="988828"/>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78" name="Rectangle 177"/>
            <p:cNvSpPr/>
            <p:nvPr/>
          </p:nvSpPr>
          <p:spPr>
            <a:xfrm>
              <a:off x="1329927" y="211842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79" name="Rectangle 178"/>
            <p:cNvSpPr/>
            <p:nvPr/>
          </p:nvSpPr>
          <p:spPr>
            <a:xfrm>
              <a:off x="1329927" y="2354411"/>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0" name="Rectangle 179"/>
            <p:cNvSpPr/>
            <p:nvPr/>
          </p:nvSpPr>
          <p:spPr>
            <a:xfrm>
              <a:off x="1329926" y="259039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1" name="Rectangle 180"/>
            <p:cNvSpPr/>
            <p:nvPr/>
          </p:nvSpPr>
          <p:spPr>
            <a:xfrm>
              <a:off x="1259225" y="2826799"/>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2" name="Rectangle 181"/>
            <p:cNvSpPr/>
            <p:nvPr/>
          </p:nvSpPr>
          <p:spPr>
            <a:xfrm>
              <a:off x="1259225" y="1967024"/>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3" name="Rectangle 182"/>
            <p:cNvSpPr/>
            <p:nvPr/>
          </p:nvSpPr>
          <p:spPr>
            <a:xfrm>
              <a:off x="1623526" y="2149869"/>
              <a:ext cx="1126128" cy="623137"/>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4" name="Freeform 6"/>
            <p:cNvSpPr/>
            <p:nvPr/>
          </p:nvSpPr>
          <p:spPr>
            <a:xfrm>
              <a:off x="2076230" y="21916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185" name="Freeform 25"/>
            <p:cNvSpPr/>
            <p:nvPr/>
          </p:nvSpPr>
          <p:spPr>
            <a:xfrm>
              <a:off x="2100880" y="23440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186" name="Rectangle 185"/>
            <p:cNvSpPr/>
            <p:nvPr/>
          </p:nvSpPr>
          <p:spPr>
            <a:xfrm>
              <a:off x="1687556" y="218250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7" name="Rectangle 186"/>
            <p:cNvSpPr/>
            <p:nvPr/>
          </p:nvSpPr>
          <p:spPr>
            <a:xfrm>
              <a:off x="1698760" y="2482826"/>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8" name="Rectangle 187"/>
            <p:cNvSpPr/>
            <p:nvPr/>
          </p:nvSpPr>
          <p:spPr>
            <a:xfrm>
              <a:off x="2032697" y="247385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grpSp>
      <p:sp>
        <p:nvSpPr>
          <p:cNvPr id="189" name="Rectangle 188"/>
          <p:cNvSpPr/>
          <p:nvPr/>
        </p:nvSpPr>
        <p:spPr>
          <a:xfrm>
            <a:off x="1376333" y="911456"/>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rgbClr val="000000"/>
              </a:solidFill>
              <a:latin typeface="Arial" panose="020B0604020202020204" pitchFamily="34" charset="0"/>
              <a:cs typeface="Arial" panose="020B0604020202020204" pitchFamily="34" charset="0"/>
            </a:endParaRPr>
          </a:p>
        </p:txBody>
      </p:sp>
      <p:sp>
        <p:nvSpPr>
          <p:cNvPr id="190" name="Rectangle 189"/>
          <p:cNvSpPr/>
          <p:nvPr/>
        </p:nvSpPr>
        <p:spPr>
          <a:xfrm>
            <a:off x="1376333" y="1058306"/>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rgbClr val="000000"/>
              </a:solidFill>
              <a:latin typeface="Arial" panose="020B0604020202020204" pitchFamily="34" charset="0"/>
              <a:cs typeface="Arial" panose="020B0604020202020204" pitchFamily="34" charset="0"/>
            </a:endParaRPr>
          </a:p>
        </p:txBody>
      </p:sp>
      <p:sp>
        <p:nvSpPr>
          <p:cNvPr id="191" name="Rectangle 190"/>
          <p:cNvSpPr/>
          <p:nvPr/>
        </p:nvSpPr>
        <p:spPr>
          <a:xfrm>
            <a:off x="1376333" y="1205156"/>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rgbClr val="000000"/>
              </a:solidFill>
              <a:latin typeface="Arial" panose="020B0604020202020204" pitchFamily="34" charset="0"/>
              <a:cs typeface="Arial" panose="020B0604020202020204" pitchFamily="34" charset="0"/>
            </a:endParaRPr>
          </a:p>
        </p:txBody>
      </p:sp>
      <p:sp>
        <p:nvSpPr>
          <p:cNvPr id="192" name="Rounded Rectangle 44"/>
          <p:cNvSpPr/>
          <p:nvPr/>
        </p:nvSpPr>
        <p:spPr>
          <a:xfrm>
            <a:off x="1437943" y="871857"/>
            <a:ext cx="307650" cy="534980"/>
          </a:xfrm>
          <a:prstGeom prst="roundRect">
            <a:avLst/>
          </a:prstGeom>
          <a:noFill/>
          <a:ln w="63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3" name="Freeform 45"/>
          <p:cNvSpPr/>
          <p:nvPr/>
        </p:nvSpPr>
        <p:spPr>
          <a:xfrm>
            <a:off x="1561619" y="937863"/>
            <a:ext cx="132985" cy="55416"/>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194" name="Freeform 46"/>
          <p:cNvSpPr/>
          <p:nvPr/>
        </p:nvSpPr>
        <p:spPr>
          <a:xfrm>
            <a:off x="1568353" y="998096"/>
            <a:ext cx="132985" cy="55416"/>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195" name="Rectangle 194"/>
          <p:cNvSpPr/>
          <p:nvPr/>
        </p:nvSpPr>
        <p:spPr>
          <a:xfrm>
            <a:off x="1455436" y="957395"/>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6" name="Rectangle 195"/>
          <p:cNvSpPr/>
          <p:nvPr/>
        </p:nvSpPr>
        <p:spPr>
          <a:xfrm>
            <a:off x="1458497" y="1081396"/>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7" name="Rectangle 196"/>
          <p:cNvSpPr/>
          <p:nvPr/>
        </p:nvSpPr>
        <p:spPr>
          <a:xfrm>
            <a:off x="1554806" y="1080835"/>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8" name="Rectangle 197"/>
          <p:cNvSpPr/>
          <p:nvPr/>
        </p:nvSpPr>
        <p:spPr>
          <a:xfrm>
            <a:off x="1461037" y="1198236"/>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9" name="Rectangle 198"/>
          <p:cNvSpPr/>
          <p:nvPr/>
        </p:nvSpPr>
        <p:spPr>
          <a:xfrm>
            <a:off x="1557346" y="1197675"/>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00" name="Oval 199"/>
          <p:cNvSpPr/>
          <p:nvPr/>
        </p:nvSpPr>
        <p:spPr>
          <a:xfrm>
            <a:off x="1508184" y="1472215"/>
            <a:ext cx="73734" cy="73152"/>
          </a:xfrm>
          <a:prstGeom prst="ellipse">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1" name="Rectangle 200"/>
          <p:cNvSpPr/>
          <p:nvPr/>
        </p:nvSpPr>
        <p:spPr>
          <a:xfrm>
            <a:off x="1297352" y="1645272"/>
            <a:ext cx="1959842" cy="393015"/>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02" name="Oval 201"/>
          <p:cNvSpPr/>
          <p:nvPr/>
        </p:nvSpPr>
        <p:spPr>
          <a:xfrm>
            <a:off x="1360403" y="1725296"/>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3" name="Oval 202"/>
          <p:cNvSpPr/>
          <p:nvPr/>
        </p:nvSpPr>
        <p:spPr>
          <a:xfrm>
            <a:off x="2023012" y="1725296"/>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4" name="Oval 203"/>
          <p:cNvSpPr/>
          <p:nvPr/>
        </p:nvSpPr>
        <p:spPr>
          <a:xfrm>
            <a:off x="2685620" y="1725296"/>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5" name="Flowchart: Direct Access Storage 204"/>
          <p:cNvSpPr/>
          <p:nvPr/>
        </p:nvSpPr>
        <p:spPr>
          <a:xfrm>
            <a:off x="1367880" y="3819840"/>
            <a:ext cx="378209" cy="139434"/>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6" name="Rounded Rectangle 62"/>
          <p:cNvSpPr/>
          <p:nvPr/>
        </p:nvSpPr>
        <p:spPr>
          <a:xfrm>
            <a:off x="2406254" y="3725701"/>
            <a:ext cx="420974"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grpSp>
        <p:nvGrpSpPr>
          <p:cNvPr id="207" name="Group 206"/>
          <p:cNvGrpSpPr/>
          <p:nvPr/>
        </p:nvGrpSpPr>
        <p:grpSpPr>
          <a:xfrm>
            <a:off x="2514327" y="3799233"/>
            <a:ext cx="206797" cy="203066"/>
            <a:chOff x="1298781" y="3822989"/>
            <a:chExt cx="390186" cy="354791"/>
          </a:xfrm>
        </p:grpSpPr>
        <p:sp>
          <p:nvSpPr>
            <p:cNvPr id="208" name="Oval 207"/>
            <p:cNvSpPr/>
            <p:nvPr/>
          </p:nvSpPr>
          <p:spPr>
            <a:xfrm>
              <a:off x="1315115" y="3848167"/>
              <a:ext cx="347011" cy="31017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09" name="Oval 208"/>
            <p:cNvSpPr/>
            <p:nvPr/>
          </p:nvSpPr>
          <p:spPr>
            <a:xfrm>
              <a:off x="1446450" y="3822989"/>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0" name="Oval 209"/>
            <p:cNvSpPr/>
            <p:nvPr/>
          </p:nvSpPr>
          <p:spPr>
            <a:xfrm>
              <a:off x="1450204" y="4113151"/>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1" name="Oval 210"/>
            <p:cNvSpPr/>
            <p:nvPr/>
          </p:nvSpPr>
          <p:spPr>
            <a:xfrm>
              <a:off x="1616663"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2" name="Oval 211"/>
            <p:cNvSpPr/>
            <p:nvPr/>
          </p:nvSpPr>
          <p:spPr>
            <a:xfrm>
              <a:off x="1298781"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3" name="Oval 212"/>
            <p:cNvSpPr/>
            <p:nvPr/>
          </p:nvSpPr>
          <p:spPr>
            <a:xfrm>
              <a:off x="1607569" y="3887187"/>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4" name="Oval 213"/>
            <p:cNvSpPr/>
            <p:nvPr/>
          </p:nvSpPr>
          <p:spPr>
            <a:xfrm>
              <a:off x="1303335" y="388377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grpSp>
      <p:sp>
        <p:nvSpPr>
          <p:cNvPr id="215" name="Flowchart: Direct Access Storage 214"/>
          <p:cNvSpPr/>
          <p:nvPr/>
        </p:nvSpPr>
        <p:spPr>
          <a:xfrm>
            <a:off x="1821316" y="3815842"/>
            <a:ext cx="378209" cy="139434"/>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6" name="Rounded Rectangle 77"/>
          <p:cNvSpPr/>
          <p:nvPr/>
        </p:nvSpPr>
        <p:spPr>
          <a:xfrm>
            <a:off x="1300528" y="3725701"/>
            <a:ext cx="1012150"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7" name="Rounded Rectangle 78"/>
          <p:cNvSpPr/>
          <p:nvPr/>
        </p:nvSpPr>
        <p:spPr>
          <a:xfrm>
            <a:off x="2886380" y="3725701"/>
            <a:ext cx="426352"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8" name="Flowchart: Magnetic Disk 217"/>
          <p:cNvSpPr/>
          <p:nvPr/>
        </p:nvSpPr>
        <p:spPr>
          <a:xfrm>
            <a:off x="2962952" y="3802146"/>
            <a:ext cx="174813" cy="153459"/>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19" name="Flowchart: Magnetic Disk 218"/>
          <p:cNvSpPr/>
          <p:nvPr/>
        </p:nvSpPr>
        <p:spPr>
          <a:xfrm>
            <a:off x="3033986" y="3892262"/>
            <a:ext cx="174813" cy="153459"/>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20" name="Rectangle 219"/>
          <p:cNvSpPr/>
          <p:nvPr/>
        </p:nvSpPr>
        <p:spPr>
          <a:xfrm>
            <a:off x="1310375" y="4274578"/>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1" name="Rectangle 220"/>
          <p:cNvSpPr/>
          <p:nvPr/>
        </p:nvSpPr>
        <p:spPr>
          <a:xfrm>
            <a:off x="1746752" y="4274578"/>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2" name="Rectangle 221"/>
          <p:cNvSpPr/>
          <p:nvPr/>
        </p:nvSpPr>
        <p:spPr>
          <a:xfrm>
            <a:off x="2183128" y="4274578"/>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3" name="Rectangle 222"/>
          <p:cNvSpPr/>
          <p:nvPr/>
        </p:nvSpPr>
        <p:spPr>
          <a:xfrm>
            <a:off x="2619505" y="4274578"/>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4" name="Rectangle 223"/>
          <p:cNvSpPr/>
          <p:nvPr/>
        </p:nvSpPr>
        <p:spPr>
          <a:xfrm>
            <a:off x="3055883" y="4274578"/>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5" name="Rectangle 224"/>
          <p:cNvSpPr/>
          <p:nvPr/>
        </p:nvSpPr>
        <p:spPr>
          <a:xfrm>
            <a:off x="1297005" y="2175075"/>
            <a:ext cx="1939090" cy="895016"/>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26" name="TextBox 225"/>
          <p:cNvSpPr txBox="1"/>
          <p:nvPr/>
        </p:nvSpPr>
        <p:spPr>
          <a:xfrm>
            <a:off x="231825" y="2366551"/>
            <a:ext cx="1056472" cy="553998"/>
          </a:xfrm>
          <a:prstGeom prst="rect">
            <a:avLst/>
          </a:prstGeom>
          <a:noFill/>
        </p:spPr>
        <p:txBody>
          <a:bodyPr wrap="square" rtlCol="0">
            <a:spAutoFit/>
          </a:bodyPr>
          <a:lstStyle/>
          <a:p>
            <a:pPr defTabSz="731520"/>
            <a:r>
              <a:rPr lang="en-US" sz="1000" b="1" kern="0" dirty="0">
                <a:solidFill>
                  <a:srgbClr val="000000"/>
                </a:solidFill>
              </a:rPr>
              <a:t>Middle Tier   </a:t>
            </a:r>
            <a:br>
              <a:rPr lang="en-US" sz="1000" b="1" kern="0" dirty="0">
                <a:solidFill>
                  <a:srgbClr val="000000"/>
                </a:solidFill>
              </a:rPr>
            </a:br>
            <a:r>
              <a:rPr lang="en-US" sz="1000" b="1" kern="0" dirty="0">
                <a:solidFill>
                  <a:srgbClr val="000000"/>
                </a:solidFill>
              </a:rPr>
              <a:t>Application </a:t>
            </a:r>
          </a:p>
          <a:p>
            <a:pPr defTabSz="731520"/>
            <a:r>
              <a:rPr lang="en-US" sz="1000" b="1" kern="0" dirty="0">
                <a:solidFill>
                  <a:srgbClr val="000000"/>
                </a:solidFill>
              </a:rPr>
              <a:t>Code</a:t>
            </a:r>
          </a:p>
        </p:txBody>
      </p:sp>
      <p:grpSp>
        <p:nvGrpSpPr>
          <p:cNvPr id="227" name="Group 226"/>
          <p:cNvGrpSpPr/>
          <p:nvPr/>
        </p:nvGrpSpPr>
        <p:grpSpPr>
          <a:xfrm>
            <a:off x="1335567" y="2220377"/>
            <a:ext cx="1809268" cy="791570"/>
            <a:chOff x="2722721" y="3490748"/>
            <a:chExt cx="1304721" cy="1006683"/>
          </a:xfrm>
        </p:grpSpPr>
        <p:sp>
          <p:nvSpPr>
            <p:cNvPr id="228" name="Flowchart: Direct Access Storage 227"/>
            <p:cNvSpPr/>
            <p:nvPr/>
          </p:nvSpPr>
          <p:spPr>
            <a:xfrm>
              <a:off x="3338189" y="4044283"/>
              <a:ext cx="190227" cy="84988"/>
            </a:xfrm>
            <a:prstGeom prst="flowChartMagneticDrum">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29" name="Rectangle 228"/>
            <p:cNvSpPr/>
            <p:nvPr/>
          </p:nvSpPr>
          <p:spPr>
            <a:xfrm>
              <a:off x="2722722" y="4346750"/>
              <a:ext cx="733611" cy="150681"/>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80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0" name="Rectangle 229"/>
            <p:cNvSpPr/>
            <p:nvPr/>
          </p:nvSpPr>
          <p:spPr>
            <a:xfrm>
              <a:off x="2722721" y="3490748"/>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1" name="Rectangle 230"/>
            <p:cNvSpPr/>
            <p:nvPr/>
          </p:nvSpPr>
          <p:spPr>
            <a:xfrm>
              <a:off x="2722721" y="3854579"/>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2" name="Rectangle 231"/>
            <p:cNvSpPr/>
            <p:nvPr/>
          </p:nvSpPr>
          <p:spPr>
            <a:xfrm>
              <a:off x="2722722" y="4047282"/>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33" name="Rectangle 232"/>
            <p:cNvSpPr/>
            <p:nvPr/>
          </p:nvSpPr>
          <p:spPr>
            <a:xfrm>
              <a:off x="3026751" y="4046891"/>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34" name="Rectangle 233"/>
            <p:cNvSpPr/>
            <p:nvPr/>
          </p:nvSpPr>
          <p:spPr>
            <a:xfrm>
              <a:off x="3596549" y="4053854"/>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35" name="Rectangle 234"/>
            <p:cNvSpPr/>
            <p:nvPr/>
          </p:nvSpPr>
          <p:spPr>
            <a:xfrm>
              <a:off x="3503018" y="4346750"/>
              <a:ext cx="328140" cy="150681"/>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80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6" name="Rectangle 235"/>
            <p:cNvSpPr/>
            <p:nvPr/>
          </p:nvSpPr>
          <p:spPr>
            <a:xfrm>
              <a:off x="2722721" y="3672520"/>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7" name="Rectangle 236"/>
            <p:cNvSpPr/>
            <p:nvPr/>
          </p:nvSpPr>
          <p:spPr>
            <a:xfrm>
              <a:off x="3320191" y="4178790"/>
              <a:ext cx="223590" cy="12453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80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8" name="Rectangle 237"/>
            <p:cNvSpPr/>
            <p:nvPr/>
          </p:nvSpPr>
          <p:spPr>
            <a:xfrm>
              <a:off x="3894023" y="4049378"/>
              <a:ext cx="123374" cy="447766"/>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800" kern="0" dirty="0">
                <a:solidFill>
                  <a:schemeClr val="tx1">
                    <a:lumMod val="60000"/>
                    <a:lumOff val="40000"/>
                  </a:schemeClr>
                </a:solidFill>
                <a:latin typeface="Arial" panose="020B0604020202020204" pitchFamily="34" charset="0"/>
                <a:cs typeface="Arial" panose="020B0604020202020204" pitchFamily="34" charset="0"/>
              </a:endParaRPr>
            </a:p>
          </p:txBody>
        </p:sp>
      </p:grpSp>
      <p:sp>
        <p:nvSpPr>
          <p:cNvPr id="239" name="Right Arrow 483"/>
          <p:cNvSpPr/>
          <p:nvPr/>
        </p:nvSpPr>
        <p:spPr>
          <a:xfrm>
            <a:off x="2931737" y="394427"/>
            <a:ext cx="978821" cy="322087"/>
          </a:xfrm>
          <a:prstGeom prst="rightArrow">
            <a:avLst/>
          </a:prstGeom>
          <a:solidFill>
            <a:srgbClr val="007EAE"/>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0" name="Rectangle 239"/>
          <p:cNvSpPr/>
          <p:nvPr/>
        </p:nvSpPr>
        <p:spPr>
          <a:xfrm>
            <a:off x="3709916" y="1620371"/>
            <a:ext cx="1922943" cy="367050"/>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41" name="Hexagon 240"/>
          <p:cNvSpPr/>
          <p:nvPr/>
        </p:nvSpPr>
        <p:spPr>
          <a:xfrm>
            <a:off x="3839356" y="1704506"/>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2" name="Hexagon 241"/>
          <p:cNvSpPr/>
          <p:nvPr/>
        </p:nvSpPr>
        <p:spPr>
          <a:xfrm>
            <a:off x="4278138" y="1704506"/>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3" name="Hexagon 242"/>
          <p:cNvSpPr/>
          <p:nvPr/>
        </p:nvSpPr>
        <p:spPr>
          <a:xfrm>
            <a:off x="4711461" y="1704506"/>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4" name="Flowchart: Direct Access Storage 243"/>
          <p:cNvSpPr/>
          <p:nvPr/>
        </p:nvSpPr>
        <p:spPr>
          <a:xfrm>
            <a:off x="3779915" y="3786687"/>
            <a:ext cx="378209" cy="139434"/>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5" name="Rounded Rectangle 259"/>
          <p:cNvSpPr/>
          <p:nvPr/>
        </p:nvSpPr>
        <p:spPr>
          <a:xfrm>
            <a:off x="4736402" y="3692549"/>
            <a:ext cx="420974"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grpSp>
        <p:nvGrpSpPr>
          <p:cNvPr id="246" name="Group 245"/>
          <p:cNvGrpSpPr/>
          <p:nvPr/>
        </p:nvGrpSpPr>
        <p:grpSpPr>
          <a:xfrm>
            <a:off x="4844475" y="3766080"/>
            <a:ext cx="206797" cy="203066"/>
            <a:chOff x="1298781" y="3822989"/>
            <a:chExt cx="390186" cy="354791"/>
          </a:xfrm>
        </p:grpSpPr>
        <p:sp>
          <p:nvSpPr>
            <p:cNvPr id="247" name="Oval 246"/>
            <p:cNvSpPr/>
            <p:nvPr/>
          </p:nvSpPr>
          <p:spPr>
            <a:xfrm>
              <a:off x="1315115" y="3848167"/>
              <a:ext cx="347011" cy="31017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8" name="Oval 247"/>
            <p:cNvSpPr/>
            <p:nvPr/>
          </p:nvSpPr>
          <p:spPr>
            <a:xfrm>
              <a:off x="1446450" y="3822989"/>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49" name="Oval 248"/>
            <p:cNvSpPr/>
            <p:nvPr/>
          </p:nvSpPr>
          <p:spPr>
            <a:xfrm>
              <a:off x="1450204" y="4113151"/>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0" name="Oval 249"/>
            <p:cNvSpPr/>
            <p:nvPr/>
          </p:nvSpPr>
          <p:spPr>
            <a:xfrm>
              <a:off x="1616663"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1" name="Oval 250"/>
            <p:cNvSpPr/>
            <p:nvPr/>
          </p:nvSpPr>
          <p:spPr>
            <a:xfrm>
              <a:off x="1298781"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2" name="Oval 251"/>
            <p:cNvSpPr/>
            <p:nvPr/>
          </p:nvSpPr>
          <p:spPr>
            <a:xfrm>
              <a:off x="1607569" y="3887187"/>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3" name="Oval 252"/>
            <p:cNvSpPr/>
            <p:nvPr/>
          </p:nvSpPr>
          <p:spPr>
            <a:xfrm>
              <a:off x="1303335" y="388377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grpSp>
      <p:sp>
        <p:nvSpPr>
          <p:cNvPr id="254" name="Flowchart: Direct Access Storage 253"/>
          <p:cNvSpPr/>
          <p:nvPr/>
        </p:nvSpPr>
        <p:spPr>
          <a:xfrm>
            <a:off x="4233351" y="3782690"/>
            <a:ext cx="378209" cy="139434"/>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5" name="Rounded Rectangle 269"/>
          <p:cNvSpPr/>
          <p:nvPr/>
        </p:nvSpPr>
        <p:spPr>
          <a:xfrm>
            <a:off x="3712563" y="3692549"/>
            <a:ext cx="1012150"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6" name="Rounded Rectangle 270"/>
          <p:cNvSpPr/>
          <p:nvPr/>
        </p:nvSpPr>
        <p:spPr>
          <a:xfrm>
            <a:off x="5216528" y="3692549"/>
            <a:ext cx="426352" cy="355710"/>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7" name="Flowchart: Magnetic Disk 256"/>
          <p:cNvSpPr/>
          <p:nvPr/>
        </p:nvSpPr>
        <p:spPr>
          <a:xfrm>
            <a:off x="5293100" y="3768993"/>
            <a:ext cx="174813" cy="153459"/>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8" name="Flowchart: Magnetic Disk 257"/>
          <p:cNvSpPr/>
          <p:nvPr/>
        </p:nvSpPr>
        <p:spPr>
          <a:xfrm>
            <a:off x="5364133" y="3859109"/>
            <a:ext cx="174813" cy="153459"/>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59" name="Hexagon 258"/>
          <p:cNvSpPr/>
          <p:nvPr/>
        </p:nvSpPr>
        <p:spPr>
          <a:xfrm>
            <a:off x="5150008" y="1706323"/>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0" name="Rectangle 259"/>
          <p:cNvSpPr/>
          <p:nvPr/>
        </p:nvSpPr>
        <p:spPr>
          <a:xfrm>
            <a:off x="3720306" y="2122824"/>
            <a:ext cx="1913125" cy="974510"/>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61" name="Hexagon 260"/>
          <p:cNvSpPr/>
          <p:nvPr/>
        </p:nvSpPr>
        <p:spPr>
          <a:xfrm>
            <a:off x="3849746" y="2225171"/>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2" name="Hexagon 261"/>
          <p:cNvSpPr/>
          <p:nvPr/>
        </p:nvSpPr>
        <p:spPr>
          <a:xfrm>
            <a:off x="4288527" y="2225171"/>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3" name="Hexagon 262"/>
          <p:cNvSpPr/>
          <p:nvPr/>
        </p:nvSpPr>
        <p:spPr>
          <a:xfrm>
            <a:off x="4721850" y="2225171"/>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4" name="Hexagon 263"/>
          <p:cNvSpPr/>
          <p:nvPr/>
        </p:nvSpPr>
        <p:spPr>
          <a:xfrm>
            <a:off x="5160398" y="2226989"/>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5" name="Hexagon 264"/>
          <p:cNvSpPr/>
          <p:nvPr/>
        </p:nvSpPr>
        <p:spPr>
          <a:xfrm>
            <a:off x="4080850" y="2499949"/>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6" name="Hexagon 265"/>
          <p:cNvSpPr/>
          <p:nvPr/>
        </p:nvSpPr>
        <p:spPr>
          <a:xfrm>
            <a:off x="4519631" y="2499949"/>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7" name="Hexagon 266"/>
          <p:cNvSpPr/>
          <p:nvPr/>
        </p:nvSpPr>
        <p:spPr>
          <a:xfrm>
            <a:off x="4952954" y="2499949"/>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8" name="Hexagon 267"/>
          <p:cNvSpPr/>
          <p:nvPr/>
        </p:nvSpPr>
        <p:spPr>
          <a:xfrm>
            <a:off x="3867941" y="2778368"/>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69" name="Hexagon 268"/>
          <p:cNvSpPr/>
          <p:nvPr/>
        </p:nvSpPr>
        <p:spPr>
          <a:xfrm>
            <a:off x="4306722" y="2778368"/>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0" name="Hexagon 269"/>
          <p:cNvSpPr/>
          <p:nvPr/>
        </p:nvSpPr>
        <p:spPr>
          <a:xfrm>
            <a:off x="4740046" y="2778368"/>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1" name="Hexagon 270"/>
          <p:cNvSpPr/>
          <p:nvPr/>
        </p:nvSpPr>
        <p:spPr>
          <a:xfrm>
            <a:off x="5178593" y="2780186"/>
            <a:ext cx="286094" cy="232967"/>
          </a:xfrm>
          <a:prstGeom prst="hexagon">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2" name="Rectangle 271"/>
          <p:cNvSpPr/>
          <p:nvPr/>
        </p:nvSpPr>
        <p:spPr>
          <a:xfrm>
            <a:off x="3629376" y="3236608"/>
            <a:ext cx="2032120" cy="965736"/>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73" name="Oval 272"/>
          <p:cNvSpPr/>
          <p:nvPr/>
        </p:nvSpPr>
        <p:spPr>
          <a:xfrm>
            <a:off x="3783357" y="3316632"/>
            <a:ext cx="418870" cy="23296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4" name="Oval 273"/>
          <p:cNvSpPr/>
          <p:nvPr/>
        </p:nvSpPr>
        <p:spPr>
          <a:xfrm>
            <a:off x="4445966" y="3316632"/>
            <a:ext cx="418870" cy="23296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5" name="Oval 274"/>
          <p:cNvSpPr/>
          <p:nvPr/>
        </p:nvSpPr>
        <p:spPr>
          <a:xfrm>
            <a:off x="5108574" y="3316632"/>
            <a:ext cx="418870" cy="23296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6" name="Rounded Rectangle 290"/>
          <p:cNvSpPr/>
          <p:nvPr/>
        </p:nvSpPr>
        <p:spPr>
          <a:xfrm>
            <a:off x="3711411" y="748973"/>
            <a:ext cx="506318" cy="791062"/>
          </a:xfrm>
          <a:prstGeom prst="roundRect">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77" name="Rounded Rectangle 291"/>
          <p:cNvSpPr/>
          <p:nvPr/>
        </p:nvSpPr>
        <p:spPr>
          <a:xfrm>
            <a:off x="3746673" y="806346"/>
            <a:ext cx="436419" cy="630447"/>
          </a:xfrm>
          <a:prstGeom prst="roundRect">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grpSp>
        <p:nvGrpSpPr>
          <p:cNvPr id="278" name="Group 277"/>
          <p:cNvGrpSpPr/>
          <p:nvPr/>
        </p:nvGrpSpPr>
        <p:grpSpPr>
          <a:xfrm>
            <a:off x="4327167" y="748973"/>
            <a:ext cx="1306265" cy="791062"/>
            <a:chOff x="1259225" y="1967024"/>
            <a:chExt cx="1632831" cy="988828"/>
          </a:xfrm>
        </p:grpSpPr>
        <p:sp>
          <p:nvSpPr>
            <p:cNvPr id="279" name="Rectangle 278"/>
            <p:cNvSpPr/>
            <p:nvPr/>
          </p:nvSpPr>
          <p:spPr>
            <a:xfrm>
              <a:off x="1259225" y="1967024"/>
              <a:ext cx="1632831" cy="988828"/>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0" name="Rectangle 279"/>
            <p:cNvSpPr/>
            <p:nvPr/>
          </p:nvSpPr>
          <p:spPr>
            <a:xfrm>
              <a:off x="1329927" y="211842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1" name="Rectangle 280"/>
            <p:cNvSpPr/>
            <p:nvPr/>
          </p:nvSpPr>
          <p:spPr>
            <a:xfrm>
              <a:off x="1329927" y="2354411"/>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2" name="Rectangle 281"/>
            <p:cNvSpPr/>
            <p:nvPr/>
          </p:nvSpPr>
          <p:spPr>
            <a:xfrm>
              <a:off x="1329926" y="259039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3" name="Rectangle 282"/>
            <p:cNvSpPr/>
            <p:nvPr/>
          </p:nvSpPr>
          <p:spPr>
            <a:xfrm>
              <a:off x="1259225" y="2826799"/>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4" name="Rectangle 283"/>
            <p:cNvSpPr/>
            <p:nvPr/>
          </p:nvSpPr>
          <p:spPr>
            <a:xfrm>
              <a:off x="1259225" y="1967024"/>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5" name="Rectangle 284"/>
            <p:cNvSpPr/>
            <p:nvPr/>
          </p:nvSpPr>
          <p:spPr>
            <a:xfrm>
              <a:off x="1623526" y="2149869"/>
              <a:ext cx="1126128" cy="623137"/>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6" name="Freeform 300"/>
            <p:cNvSpPr/>
            <p:nvPr/>
          </p:nvSpPr>
          <p:spPr>
            <a:xfrm>
              <a:off x="2076230" y="21916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87" name="Freeform 301"/>
            <p:cNvSpPr/>
            <p:nvPr/>
          </p:nvSpPr>
          <p:spPr>
            <a:xfrm>
              <a:off x="2100880" y="23440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88" name="Rectangle 287"/>
            <p:cNvSpPr/>
            <p:nvPr/>
          </p:nvSpPr>
          <p:spPr>
            <a:xfrm>
              <a:off x="1687556" y="218250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9" name="Rectangle 288"/>
            <p:cNvSpPr/>
            <p:nvPr/>
          </p:nvSpPr>
          <p:spPr>
            <a:xfrm>
              <a:off x="1698760" y="2482826"/>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0" name="Rectangle 289"/>
            <p:cNvSpPr/>
            <p:nvPr/>
          </p:nvSpPr>
          <p:spPr>
            <a:xfrm>
              <a:off x="2032697" y="247385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grpSp>
      <p:sp>
        <p:nvSpPr>
          <p:cNvPr id="291" name="Rectangle 290"/>
          <p:cNvSpPr/>
          <p:nvPr/>
        </p:nvSpPr>
        <p:spPr>
          <a:xfrm>
            <a:off x="3774806" y="887895"/>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2" name="Rectangle 291"/>
          <p:cNvSpPr/>
          <p:nvPr/>
        </p:nvSpPr>
        <p:spPr>
          <a:xfrm>
            <a:off x="3774806" y="1037049"/>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3" name="Rectangle 292"/>
          <p:cNvSpPr/>
          <p:nvPr/>
        </p:nvSpPr>
        <p:spPr>
          <a:xfrm>
            <a:off x="3774806" y="1176044"/>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4" name="Rounded Rectangle 308"/>
          <p:cNvSpPr/>
          <p:nvPr/>
        </p:nvSpPr>
        <p:spPr>
          <a:xfrm>
            <a:off x="3855015" y="848296"/>
            <a:ext cx="307650" cy="534980"/>
          </a:xfrm>
          <a:prstGeom prst="roundRect">
            <a:avLst/>
          </a:prstGeom>
          <a:noFill/>
          <a:ln w="63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5" name="Freeform 309"/>
          <p:cNvSpPr/>
          <p:nvPr/>
        </p:nvSpPr>
        <p:spPr>
          <a:xfrm>
            <a:off x="3978691" y="914301"/>
            <a:ext cx="132985" cy="55416"/>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96" name="Freeform 310"/>
          <p:cNvSpPr/>
          <p:nvPr/>
        </p:nvSpPr>
        <p:spPr>
          <a:xfrm>
            <a:off x="3985425" y="974535"/>
            <a:ext cx="132985" cy="55416"/>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297" name="Rectangle 296"/>
          <p:cNvSpPr/>
          <p:nvPr/>
        </p:nvSpPr>
        <p:spPr>
          <a:xfrm>
            <a:off x="3872508" y="933833"/>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8" name="Rectangle 297"/>
          <p:cNvSpPr/>
          <p:nvPr/>
        </p:nvSpPr>
        <p:spPr>
          <a:xfrm>
            <a:off x="3875569" y="1057835"/>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9" name="Rectangle 298"/>
          <p:cNvSpPr/>
          <p:nvPr/>
        </p:nvSpPr>
        <p:spPr>
          <a:xfrm>
            <a:off x="3971878" y="1057274"/>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00" name="Rectangle 299"/>
          <p:cNvSpPr/>
          <p:nvPr/>
        </p:nvSpPr>
        <p:spPr>
          <a:xfrm>
            <a:off x="3878109" y="1174675"/>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01" name="Rectangle 300"/>
          <p:cNvSpPr/>
          <p:nvPr/>
        </p:nvSpPr>
        <p:spPr>
          <a:xfrm>
            <a:off x="3974418" y="1174114"/>
            <a:ext cx="64926" cy="854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02" name="Rectangle 301"/>
          <p:cNvSpPr/>
          <p:nvPr/>
        </p:nvSpPr>
        <p:spPr>
          <a:xfrm>
            <a:off x="3772266" y="1303044"/>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03" name="Oval 302"/>
          <p:cNvSpPr/>
          <p:nvPr/>
        </p:nvSpPr>
        <p:spPr>
          <a:xfrm>
            <a:off x="3925255" y="1448653"/>
            <a:ext cx="73734" cy="73152"/>
          </a:xfrm>
          <a:prstGeom prst="ellipse">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304" name="Rectangle 303"/>
          <p:cNvSpPr/>
          <p:nvPr/>
        </p:nvSpPr>
        <p:spPr>
          <a:xfrm>
            <a:off x="3627789" y="4283282"/>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r>
              <a:rPr lang="en-US" sz="1280" kern="0" dirty="0">
                <a:solidFill>
                  <a:srgbClr val="007EAE"/>
                </a:solidFill>
                <a:latin typeface="Arial" panose="020B0604020202020204" pitchFamily="34" charset="0"/>
                <a:cs typeface="Arial" panose="020B0604020202020204" pitchFamily="34" charset="0"/>
              </a:rPr>
              <a:t>X</a:t>
            </a:r>
          </a:p>
        </p:txBody>
      </p:sp>
      <p:sp>
        <p:nvSpPr>
          <p:cNvPr id="305" name="Rectangle 304"/>
          <p:cNvSpPr/>
          <p:nvPr/>
        </p:nvSpPr>
        <p:spPr>
          <a:xfrm>
            <a:off x="4064166" y="4283282"/>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r>
              <a:rPr lang="en-US" sz="1280" kern="0" dirty="0">
                <a:solidFill>
                  <a:srgbClr val="007EAE"/>
                </a:solidFill>
                <a:latin typeface="Arial" panose="020B0604020202020204" pitchFamily="34" charset="0"/>
                <a:cs typeface="Arial" panose="020B0604020202020204" pitchFamily="34" charset="0"/>
              </a:rPr>
              <a:t>X</a:t>
            </a:r>
          </a:p>
        </p:txBody>
      </p:sp>
      <p:sp>
        <p:nvSpPr>
          <p:cNvPr id="306" name="Rectangle 305"/>
          <p:cNvSpPr/>
          <p:nvPr/>
        </p:nvSpPr>
        <p:spPr>
          <a:xfrm>
            <a:off x="4500542" y="4283282"/>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r>
              <a:rPr lang="en-US" sz="1280" kern="0" dirty="0">
                <a:solidFill>
                  <a:srgbClr val="007EAE"/>
                </a:solidFill>
                <a:latin typeface="Arial" panose="020B0604020202020204" pitchFamily="34" charset="0"/>
                <a:cs typeface="Arial" panose="020B0604020202020204" pitchFamily="34" charset="0"/>
              </a:rPr>
              <a:t>X</a:t>
            </a:r>
          </a:p>
        </p:txBody>
      </p:sp>
      <p:sp>
        <p:nvSpPr>
          <p:cNvPr id="307" name="Rectangle 306"/>
          <p:cNvSpPr/>
          <p:nvPr/>
        </p:nvSpPr>
        <p:spPr>
          <a:xfrm>
            <a:off x="4936919" y="4283282"/>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r>
              <a:rPr lang="en-US" sz="1280" kern="0" dirty="0">
                <a:solidFill>
                  <a:srgbClr val="007EAE"/>
                </a:solidFill>
                <a:latin typeface="Arial" panose="020B0604020202020204" pitchFamily="34" charset="0"/>
                <a:cs typeface="Arial" panose="020B0604020202020204" pitchFamily="34" charset="0"/>
              </a:rPr>
              <a:t>X</a:t>
            </a:r>
          </a:p>
        </p:txBody>
      </p:sp>
      <p:sp>
        <p:nvSpPr>
          <p:cNvPr id="308" name="Rectangle 307"/>
          <p:cNvSpPr/>
          <p:nvPr/>
        </p:nvSpPr>
        <p:spPr>
          <a:xfrm>
            <a:off x="5373297" y="4283282"/>
            <a:ext cx="276878" cy="4720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r>
              <a:rPr lang="en-US" sz="1280" kern="0" dirty="0">
                <a:solidFill>
                  <a:srgbClr val="007EAE"/>
                </a:solidFill>
                <a:latin typeface="Arial" panose="020B0604020202020204" pitchFamily="34" charset="0"/>
                <a:cs typeface="Arial" panose="020B0604020202020204" pitchFamily="34" charset="0"/>
              </a:rPr>
              <a:t>X</a:t>
            </a:r>
          </a:p>
        </p:txBody>
      </p:sp>
      <p:sp>
        <p:nvSpPr>
          <p:cNvPr id="309" name="TextBox 308"/>
          <p:cNvSpPr txBox="1"/>
          <p:nvPr/>
        </p:nvSpPr>
        <p:spPr>
          <a:xfrm>
            <a:off x="5634218" y="1620372"/>
            <a:ext cx="633643" cy="246221"/>
          </a:xfrm>
          <a:prstGeom prst="rect">
            <a:avLst/>
          </a:prstGeom>
          <a:noFill/>
        </p:spPr>
        <p:txBody>
          <a:bodyPr wrap="square" rtlCol="0">
            <a:spAutoFit/>
          </a:bodyPr>
          <a:lstStyle/>
          <a:p>
            <a:pPr defTabSz="731520"/>
            <a:r>
              <a:rPr lang="en-US" sz="1000" b="1" kern="0" dirty="0">
                <a:solidFill>
                  <a:srgbClr val="000000"/>
                </a:solidFill>
              </a:rPr>
              <a:t>APIs</a:t>
            </a:r>
          </a:p>
        </p:txBody>
      </p:sp>
      <p:sp>
        <p:nvSpPr>
          <p:cNvPr id="310" name="TextBox 309"/>
          <p:cNvSpPr txBox="1"/>
          <p:nvPr/>
        </p:nvSpPr>
        <p:spPr>
          <a:xfrm>
            <a:off x="5634219" y="3210806"/>
            <a:ext cx="971208" cy="400110"/>
          </a:xfrm>
          <a:prstGeom prst="rect">
            <a:avLst/>
          </a:prstGeom>
          <a:noFill/>
        </p:spPr>
        <p:txBody>
          <a:bodyPr wrap="square" rtlCol="0">
            <a:spAutoFit/>
          </a:bodyPr>
          <a:lstStyle/>
          <a:p>
            <a:pPr defTabSz="731520"/>
            <a:r>
              <a:rPr lang="en-US" sz="1000" b="1" kern="0" dirty="0">
                <a:solidFill>
                  <a:srgbClr val="000000"/>
                </a:solidFill>
              </a:rPr>
              <a:t>Platform Services</a:t>
            </a:r>
          </a:p>
        </p:txBody>
      </p:sp>
      <p:sp>
        <p:nvSpPr>
          <p:cNvPr id="311" name="TextBox 310"/>
          <p:cNvSpPr txBox="1"/>
          <p:nvPr/>
        </p:nvSpPr>
        <p:spPr>
          <a:xfrm>
            <a:off x="5634218" y="3749807"/>
            <a:ext cx="1083729" cy="400110"/>
          </a:xfrm>
          <a:prstGeom prst="rect">
            <a:avLst/>
          </a:prstGeom>
          <a:noFill/>
        </p:spPr>
        <p:txBody>
          <a:bodyPr wrap="square" rtlCol="0">
            <a:spAutoFit/>
          </a:bodyPr>
          <a:lstStyle/>
          <a:p>
            <a:pPr defTabSz="731520"/>
            <a:r>
              <a:rPr lang="en-US" sz="1000" b="1" kern="0" dirty="0">
                <a:solidFill>
                  <a:srgbClr val="000000"/>
                </a:solidFill>
              </a:rPr>
              <a:t>Backend   </a:t>
            </a:r>
            <a:br>
              <a:rPr lang="en-US" sz="1000" b="1" kern="0" dirty="0">
                <a:solidFill>
                  <a:srgbClr val="000000"/>
                </a:solidFill>
              </a:rPr>
            </a:br>
            <a:r>
              <a:rPr lang="en-US" sz="1000" b="1" kern="0" dirty="0">
                <a:solidFill>
                  <a:srgbClr val="000000"/>
                </a:solidFill>
              </a:rPr>
              <a:t>Dependencies</a:t>
            </a:r>
          </a:p>
        </p:txBody>
      </p:sp>
      <p:sp>
        <p:nvSpPr>
          <p:cNvPr id="312" name="TextBox 311"/>
          <p:cNvSpPr txBox="1"/>
          <p:nvPr/>
        </p:nvSpPr>
        <p:spPr>
          <a:xfrm>
            <a:off x="5634219" y="1005309"/>
            <a:ext cx="444210" cy="246221"/>
          </a:xfrm>
          <a:prstGeom prst="rect">
            <a:avLst/>
          </a:prstGeom>
          <a:noFill/>
        </p:spPr>
        <p:txBody>
          <a:bodyPr wrap="square" rtlCol="0">
            <a:spAutoFit/>
          </a:bodyPr>
          <a:lstStyle/>
          <a:p>
            <a:pPr defTabSz="731520"/>
            <a:r>
              <a:rPr lang="en-US" sz="1000" b="1" kern="0" dirty="0">
                <a:solidFill>
                  <a:srgbClr val="000000"/>
                </a:solidFill>
              </a:rPr>
              <a:t>UI</a:t>
            </a:r>
          </a:p>
        </p:txBody>
      </p:sp>
      <p:sp>
        <p:nvSpPr>
          <p:cNvPr id="313" name="Rectangle 312"/>
          <p:cNvSpPr/>
          <p:nvPr/>
        </p:nvSpPr>
        <p:spPr>
          <a:xfrm>
            <a:off x="1293710" y="3230243"/>
            <a:ext cx="1959842" cy="393015"/>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280" kern="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14" name="Oval 313"/>
          <p:cNvSpPr/>
          <p:nvPr/>
        </p:nvSpPr>
        <p:spPr>
          <a:xfrm>
            <a:off x="1356761" y="3310267"/>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315" name="Oval 314"/>
          <p:cNvSpPr/>
          <p:nvPr/>
        </p:nvSpPr>
        <p:spPr>
          <a:xfrm>
            <a:off x="2019370" y="3310267"/>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316" name="Oval 315"/>
          <p:cNvSpPr/>
          <p:nvPr/>
        </p:nvSpPr>
        <p:spPr>
          <a:xfrm>
            <a:off x="2681979" y="3310267"/>
            <a:ext cx="418870" cy="23296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a:solidFill>
                <a:sysClr val="windowText" lastClr="000000"/>
              </a:solidFill>
            </a:endParaRPr>
          </a:p>
        </p:txBody>
      </p:sp>
      <p:sp>
        <p:nvSpPr>
          <p:cNvPr id="317" name="TextBox 316"/>
          <p:cNvSpPr txBox="1"/>
          <p:nvPr/>
        </p:nvSpPr>
        <p:spPr>
          <a:xfrm>
            <a:off x="231825" y="3223868"/>
            <a:ext cx="1041024" cy="400110"/>
          </a:xfrm>
          <a:prstGeom prst="rect">
            <a:avLst/>
          </a:prstGeom>
          <a:noFill/>
        </p:spPr>
        <p:txBody>
          <a:bodyPr wrap="square" rtlCol="0">
            <a:spAutoFit/>
          </a:bodyPr>
          <a:lstStyle/>
          <a:p>
            <a:pPr defTabSz="731520"/>
            <a:r>
              <a:rPr lang="en-US" sz="1000" b="1" kern="0" dirty="0">
                <a:solidFill>
                  <a:srgbClr val="000000"/>
                </a:solidFill>
              </a:rPr>
              <a:t>Data </a:t>
            </a:r>
            <a:br>
              <a:rPr lang="en-US" sz="1000" b="1" kern="0" dirty="0">
                <a:solidFill>
                  <a:srgbClr val="000000"/>
                </a:solidFill>
              </a:rPr>
            </a:br>
            <a:r>
              <a:rPr lang="en-US" sz="1000" b="1" kern="0" dirty="0">
                <a:solidFill>
                  <a:srgbClr val="000000"/>
                </a:solidFill>
              </a:rPr>
              <a:t>Services</a:t>
            </a:r>
          </a:p>
        </p:txBody>
      </p:sp>
      <p:sp>
        <p:nvSpPr>
          <p:cNvPr id="318" name="TextBox 317"/>
          <p:cNvSpPr txBox="1"/>
          <p:nvPr/>
        </p:nvSpPr>
        <p:spPr>
          <a:xfrm>
            <a:off x="3958820" y="381000"/>
            <a:ext cx="1689618" cy="313932"/>
          </a:xfrm>
          <a:prstGeom prst="rect">
            <a:avLst/>
          </a:prstGeom>
          <a:noFill/>
        </p:spPr>
        <p:txBody>
          <a:bodyPr wrap="square" rtlCol="0">
            <a:spAutoFit/>
          </a:bodyPr>
          <a:lstStyle>
            <a:defPPr>
              <a:defRPr lang="en-US"/>
            </a:defPPr>
            <a:lvl1pPr algn="ctr" defTabSz="731520">
              <a:defRPr sz="1440" b="1" kern="0">
                <a:solidFill>
                  <a:srgbClr val="000000"/>
                </a:solidFill>
              </a:defRPr>
            </a:lvl1pPr>
          </a:lstStyle>
          <a:p>
            <a:r>
              <a:rPr lang="en-US" dirty="0"/>
              <a:t>Future State</a:t>
            </a:r>
          </a:p>
        </p:txBody>
      </p:sp>
      <p:sp>
        <p:nvSpPr>
          <p:cNvPr id="319" name="Rectangle 318"/>
          <p:cNvSpPr/>
          <p:nvPr/>
        </p:nvSpPr>
        <p:spPr>
          <a:xfrm>
            <a:off x="1376333" y="1352005"/>
            <a:ext cx="64926" cy="7062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endParaRPr lang="en-US" sz="1440" kern="0" dirty="0">
              <a:solidFill>
                <a:srgbClr val="000000"/>
              </a:solidFill>
              <a:latin typeface="Arial" panose="020B0604020202020204" pitchFamily="34" charset="0"/>
              <a:cs typeface="Arial" panose="020B0604020202020204" pitchFamily="34" charset="0"/>
            </a:endParaRPr>
          </a:p>
        </p:txBody>
      </p:sp>
      <p:sp>
        <p:nvSpPr>
          <p:cNvPr id="320" name="TextBox 319"/>
          <p:cNvSpPr txBox="1"/>
          <p:nvPr/>
        </p:nvSpPr>
        <p:spPr>
          <a:xfrm>
            <a:off x="6584213" y="431074"/>
            <a:ext cx="2460502" cy="4401205"/>
          </a:xfrm>
          <a:prstGeom prst="rect">
            <a:avLst/>
          </a:prstGeom>
          <a:solidFill>
            <a:srgbClr val="E1E9EF"/>
          </a:solidFill>
        </p:spPr>
        <p:txBody>
          <a:bodyPr wrap="square" rtlCol="0">
            <a:spAutoFit/>
          </a:bodyPr>
          <a:lstStyle/>
          <a:p>
            <a:pPr marL="137160" indent="-137160" defTabSz="731520">
              <a:buFont typeface="Arial" panose="020B0604020202020204" pitchFamily="34" charset="0"/>
              <a:buChar char="•"/>
            </a:pPr>
            <a:r>
              <a:rPr lang="en-US" sz="1000" b="1" kern="0" dirty="0">
                <a:solidFill>
                  <a:srgbClr val="0070C0"/>
                </a:solidFill>
                <a:latin typeface="Calibri" panose="020F0502020204030204" pitchFamily="34" charset="0"/>
              </a:rPr>
              <a:t>APIs enable </a:t>
            </a:r>
          </a:p>
          <a:p>
            <a:pPr marL="344488" lvl="1" indent="-176213" defTabSz="731520">
              <a:buFont typeface="Arial" panose="020B0604020202020204" pitchFamily="34" charset="0"/>
              <a:buChar char="•"/>
            </a:pPr>
            <a:r>
              <a:rPr lang="en-US" sz="1000" b="1" kern="0" dirty="0">
                <a:solidFill>
                  <a:srgbClr val="0070C0"/>
                </a:solidFill>
                <a:latin typeface="Calibri" panose="020F0502020204030204" pitchFamily="34" charset="0"/>
              </a:rPr>
              <a:t>Integration and automation of interactions </a:t>
            </a:r>
          </a:p>
          <a:p>
            <a:pPr marL="344488" lvl="1" indent="-176213" defTabSz="731520">
              <a:buFont typeface="Arial" panose="020B0604020202020204" pitchFamily="34" charset="0"/>
              <a:buChar char="•"/>
            </a:pPr>
            <a:r>
              <a:rPr lang="en-US" sz="1000" b="1" kern="0" dirty="0">
                <a:solidFill>
                  <a:srgbClr val="0070C0"/>
                </a:solidFill>
                <a:latin typeface="Calibri" panose="020F0502020204030204" pitchFamily="34" charset="0"/>
              </a:rPr>
              <a:t>Automating reactions to alarms, trends, and events</a:t>
            </a:r>
          </a:p>
          <a:p>
            <a:pPr marL="344488" lvl="1" indent="-176213" defTabSz="731520">
              <a:buFont typeface="Arial" panose="020B0604020202020204" pitchFamily="34" charset="0"/>
              <a:buChar char="•"/>
            </a:pPr>
            <a:r>
              <a:rPr lang="en-US" sz="1000" b="1" kern="0" dirty="0">
                <a:solidFill>
                  <a:srgbClr val="0070C0"/>
                </a:solidFill>
                <a:latin typeface="Calibri" panose="020F0502020204030204" pitchFamily="34" charset="0"/>
              </a:rPr>
              <a:t>3</a:t>
            </a:r>
            <a:r>
              <a:rPr lang="en-US" sz="1000" b="1" kern="0" baseline="30000" dirty="0">
                <a:solidFill>
                  <a:srgbClr val="0070C0"/>
                </a:solidFill>
                <a:latin typeface="Calibri" panose="020F0502020204030204" pitchFamily="34" charset="0"/>
              </a:rPr>
              <a:t>rd</a:t>
            </a:r>
            <a:r>
              <a:rPr lang="en-US" sz="1000" b="1" kern="0" dirty="0">
                <a:solidFill>
                  <a:srgbClr val="0070C0"/>
                </a:solidFill>
                <a:latin typeface="Calibri" panose="020F0502020204030204" pitchFamily="34" charset="0"/>
              </a:rPr>
              <a:t>-party developers to create innovative solutions </a:t>
            </a:r>
          </a:p>
          <a:p>
            <a:pPr marL="115888" indent="-115888" defTabSz="731520">
              <a:buFont typeface="Arial" panose="020B0604020202020204" pitchFamily="34" charset="0"/>
              <a:buChar char="•"/>
            </a:pPr>
            <a:r>
              <a:rPr lang="en-US" sz="1000" b="1" kern="0" dirty="0">
                <a:solidFill>
                  <a:srgbClr val="0070C0"/>
                </a:solidFill>
                <a:latin typeface="Calibri" panose="020F0502020204030204" pitchFamily="34" charset="0"/>
              </a:rPr>
              <a:t>Microservices architecture enables:</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Rapid, low impact evolution &amp; replacement</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Robust fault isolation</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Deployment automation &amp; flexibility </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On-Demand Scalability </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Small Testing Scope</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Simple Optimization</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Flexible Versioning</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Shortened time-to-value</a:t>
            </a:r>
          </a:p>
          <a:p>
            <a:pPr marL="115888" indent="-115888" defTabSz="731520">
              <a:buFont typeface="Arial" panose="020B0604020202020204" pitchFamily="34" charset="0"/>
              <a:buChar char="•"/>
            </a:pPr>
            <a:r>
              <a:rPr lang="en-US" sz="1000" b="1" kern="0" dirty="0">
                <a:solidFill>
                  <a:srgbClr val="0070C0"/>
                </a:solidFill>
                <a:latin typeface="Calibri" panose="020F0502020204030204" pitchFamily="34" charset="0"/>
              </a:rPr>
              <a:t>Standardized platform services enable and simplify:</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Security management</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API Subscription management</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Usage Metering</a:t>
            </a:r>
          </a:p>
          <a:p>
            <a:pPr marL="346075" lvl="1" indent="-177800" defTabSz="731520">
              <a:buFont typeface="Arial" panose="020B0604020202020204" pitchFamily="34" charset="0"/>
              <a:buChar char="•"/>
            </a:pPr>
            <a:r>
              <a:rPr lang="en-US" sz="1000" b="1" kern="0" dirty="0">
                <a:solidFill>
                  <a:srgbClr val="0070C0"/>
                </a:solidFill>
                <a:latin typeface="Calibri" panose="020F0502020204030204" pitchFamily="34" charset="0"/>
              </a:rPr>
              <a:t>Chargeback &amp; Billing</a:t>
            </a:r>
          </a:p>
          <a:p>
            <a:pPr marL="115888" indent="-115888" defTabSz="731520">
              <a:buFont typeface="Arial" panose="020B0604020202020204" pitchFamily="34" charset="0"/>
              <a:buChar char="•"/>
            </a:pPr>
            <a:r>
              <a:rPr lang="en-US" sz="1000" b="1" kern="0" dirty="0">
                <a:solidFill>
                  <a:srgbClr val="0070C0"/>
                </a:solidFill>
                <a:latin typeface="Calibri" panose="020F0502020204030204" pitchFamily="34" charset="0"/>
              </a:rPr>
              <a:t>Cost efficiency is improved  </a:t>
            </a:r>
            <a:r>
              <a:rPr lang="en-US" sz="1000" kern="0" dirty="0">
                <a:solidFill>
                  <a:srgbClr val="0070C0"/>
                </a:solidFill>
                <a:latin typeface="Calibri" panose="020F0502020204030204" pitchFamily="34" charset="0"/>
              </a:rPr>
              <a:t>by leveraging cloud computing  economies of scale</a:t>
            </a:r>
            <a:r>
              <a:rPr lang="en-US" sz="1000" b="1" kern="0" dirty="0">
                <a:solidFill>
                  <a:srgbClr val="0070C0"/>
                </a:solidFill>
                <a:latin typeface="Calibri" panose="020F0502020204030204" pitchFamily="34" charset="0"/>
              </a:rPr>
              <a:t> </a:t>
            </a:r>
            <a:r>
              <a:rPr lang="en-US" sz="1000" kern="0" dirty="0">
                <a:solidFill>
                  <a:srgbClr val="0070C0"/>
                </a:solidFill>
                <a:latin typeface="Calibri" panose="020F0502020204030204" pitchFamily="34" charset="0"/>
              </a:rPr>
              <a:t>and reducing the need to manually operate and maintain server infrastructure</a:t>
            </a:r>
            <a:endParaRPr lang="en-US" sz="1000" b="1" kern="0" dirty="0">
              <a:solidFill>
                <a:srgbClr val="0070C0"/>
              </a:solidFill>
              <a:latin typeface="Calibri" panose="020F0502020204030204" pitchFamily="34" charset="0"/>
            </a:endParaRPr>
          </a:p>
        </p:txBody>
      </p:sp>
      <p:sp>
        <p:nvSpPr>
          <p:cNvPr id="321" name="TextBox 320"/>
          <p:cNvSpPr txBox="1"/>
          <p:nvPr/>
        </p:nvSpPr>
        <p:spPr>
          <a:xfrm>
            <a:off x="5634219" y="2421199"/>
            <a:ext cx="929390" cy="400110"/>
          </a:xfrm>
          <a:prstGeom prst="rect">
            <a:avLst/>
          </a:prstGeom>
          <a:noFill/>
        </p:spPr>
        <p:txBody>
          <a:bodyPr wrap="square" rtlCol="0">
            <a:spAutoFit/>
          </a:bodyPr>
          <a:lstStyle/>
          <a:p>
            <a:pPr defTabSz="731520"/>
            <a:r>
              <a:rPr lang="en-US" sz="1000" b="1" kern="0" dirty="0">
                <a:solidFill>
                  <a:srgbClr val="000000"/>
                </a:solidFill>
              </a:rPr>
              <a:t>Micro</a:t>
            </a:r>
          </a:p>
          <a:p>
            <a:pPr defTabSz="731520"/>
            <a:r>
              <a:rPr lang="en-US" sz="1000" b="1" kern="0" dirty="0">
                <a:solidFill>
                  <a:srgbClr val="000000"/>
                </a:solidFill>
              </a:rPr>
              <a:t>services</a:t>
            </a:r>
          </a:p>
        </p:txBody>
      </p:sp>
    </p:spTree>
    <p:extLst>
      <p:ext uri="{BB962C8B-B14F-4D97-AF65-F5344CB8AC3E}">
        <p14:creationId xmlns:p14="http://schemas.microsoft.com/office/powerpoint/2010/main" val="3381823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876" y="-185160"/>
            <a:ext cx="7854249" cy="608620"/>
          </a:xfrm>
        </p:spPr>
        <p:txBody>
          <a:bodyPr anchor="ctr"/>
          <a:lstStyle/>
          <a:p>
            <a:r>
              <a:rPr lang="en-US" dirty="0">
                <a:solidFill>
                  <a:srgbClr val="0070C0"/>
                </a:solidFill>
              </a:rPr>
              <a:t>Microservices Journey</a:t>
            </a:r>
          </a:p>
        </p:txBody>
      </p:sp>
      <p:sp>
        <p:nvSpPr>
          <p:cNvPr id="320" name="TextBox 319"/>
          <p:cNvSpPr txBox="1"/>
          <p:nvPr/>
        </p:nvSpPr>
        <p:spPr>
          <a:xfrm>
            <a:off x="6348097" y="1103735"/>
            <a:ext cx="2686108" cy="3316292"/>
          </a:xfrm>
          <a:prstGeom prst="rect">
            <a:avLst/>
          </a:prstGeom>
          <a:solidFill>
            <a:srgbClr val="E1E9EF"/>
          </a:solidFill>
        </p:spPr>
        <p:txBody>
          <a:bodyPr wrap="square" rtlCol="0">
            <a:spAutoFit/>
          </a:bodyPr>
          <a:lstStyle/>
          <a:p>
            <a:pPr algn="ctr" defTabSz="731520"/>
            <a:r>
              <a:rPr lang="en-US" sz="1450" b="1" kern="0" dirty="0">
                <a:solidFill>
                  <a:srgbClr val="0070C0"/>
                </a:solidFill>
                <a:latin typeface="Calibri" panose="020F0502020204030204" pitchFamily="34" charset="0"/>
              </a:rPr>
              <a:t>Monolith Strangulation Method</a:t>
            </a:r>
          </a:p>
          <a:p>
            <a:pPr marL="117475" lvl="1" indent="-117475" defTabSz="731520">
              <a:buFont typeface="Arial" panose="020B0604020202020204" pitchFamily="34" charset="0"/>
              <a:buChar char="•"/>
            </a:pPr>
            <a:r>
              <a:rPr lang="en-US" sz="1300" kern="0" dirty="0">
                <a:solidFill>
                  <a:srgbClr val="0070C0"/>
                </a:solidFill>
                <a:latin typeface="Calibri" panose="020F0502020204030204" pitchFamily="34" charset="0"/>
              </a:rPr>
              <a:t>Stop building the Monolith</a:t>
            </a:r>
          </a:p>
          <a:p>
            <a:pPr marL="117475" lvl="2" indent="-117475" defTabSz="731520">
              <a:buFont typeface="Arial" panose="020B0604020202020204" pitchFamily="34" charset="0"/>
              <a:buChar char="•"/>
            </a:pPr>
            <a:r>
              <a:rPr lang="en-US" sz="1300" kern="0" dirty="0">
                <a:solidFill>
                  <a:srgbClr val="0070C0"/>
                </a:solidFill>
                <a:latin typeface="Calibri" panose="020F0502020204030204" pitchFamily="34" charset="0"/>
              </a:rPr>
              <a:t>New features/products and changes developed as microservices</a:t>
            </a:r>
          </a:p>
          <a:p>
            <a:pPr marL="117475" lvl="2" indent="-117475" defTabSz="731520">
              <a:buFont typeface="Arial" panose="020B0604020202020204" pitchFamily="34" charset="0"/>
              <a:buChar char="•"/>
            </a:pPr>
            <a:r>
              <a:rPr lang="en-US" sz="1300" kern="0" dirty="0">
                <a:solidFill>
                  <a:srgbClr val="0070C0"/>
                </a:solidFill>
                <a:latin typeface="Calibri" panose="020F0502020204030204" pitchFamily="34" charset="0"/>
              </a:rPr>
              <a:t>No change on Monolith to allow for atrophy</a:t>
            </a:r>
          </a:p>
          <a:p>
            <a:pPr marL="0" lvl="2" defTabSz="731520"/>
            <a:endParaRPr lang="en-US" sz="1300" kern="0" dirty="0">
              <a:solidFill>
                <a:srgbClr val="0070C0"/>
              </a:solidFill>
              <a:latin typeface="Calibri" panose="020F0502020204030204" pitchFamily="34" charset="0"/>
            </a:endParaRPr>
          </a:p>
          <a:p>
            <a:pPr marL="117475" lvl="1" indent="-117475" defTabSz="731520">
              <a:buFont typeface="Arial" panose="020B0604020202020204" pitchFamily="34" charset="0"/>
              <a:buChar char="•"/>
            </a:pPr>
            <a:r>
              <a:rPr lang="en-US" sz="1300" kern="0" dirty="0">
                <a:solidFill>
                  <a:srgbClr val="0070C0"/>
                </a:solidFill>
                <a:latin typeface="Calibri" panose="020F0502020204030204" pitchFamily="34" charset="0"/>
              </a:rPr>
              <a:t>Split frontend and backend</a:t>
            </a:r>
          </a:p>
          <a:p>
            <a:pPr marL="284163" lvl="2" indent="-166688" defTabSz="731520">
              <a:buFont typeface="Arial" panose="020B0604020202020204" pitchFamily="34" charset="0"/>
              <a:buChar char="•"/>
            </a:pPr>
            <a:r>
              <a:rPr lang="en-US" sz="1300" kern="0" dirty="0">
                <a:solidFill>
                  <a:srgbClr val="0070C0"/>
                </a:solidFill>
                <a:latin typeface="Calibri" panose="020F0502020204030204" pitchFamily="34" charset="0"/>
              </a:rPr>
              <a:t>Active modernization of capability to microservice architecture</a:t>
            </a:r>
          </a:p>
          <a:p>
            <a:pPr marL="284163" lvl="1" indent="-166688" defTabSz="731520">
              <a:buFont typeface="Arial" panose="020B0604020202020204" pitchFamily="34" charset="0"/>
              <a:buChar char="•"/>
            </a:pPr>
            <a:r>
              <a:rPr lang="en-US" sz="1300" kern="0" dirty="0">
                <a:solidFill>
                  <a:srgbClr val="0070C0"/>
                </a:solidFill>
                <a:latin typeface="Calibri" panose="020F0502020204030204" pitchFamily="34" charset="0"/>
              </a:rPr>
              <a:t>Extract Services</a:t>
            </a:r>
          </a:p>
          <a:p>
            <a:pPr marL="457200" lvl="2" indent="-173038" defTabSz="731520">
              <a:buFont typeface="Arial" panose="020B0604020202020204" pitchFamily="34" charset="0"/>
              <a:buChar char="•"/>
            </a:pPr>
            <a:r>
              <a:rPr lang="en-US" sz="1300" kern="0" dirty="0">
                <a:solidFill>
                  <a:srgbClr val="0070C0"/>
                </a:solidFill>
                <a:latin typeface="Calibri" panose="020F0502020204030204" pitchFamily="34" charset="0"/>
              </a:rPr>
              <a:t>Active modernization of domain to microservices architecture</a:t>
            </a:r>
          </a:p>
        </p:txBody>
      </p:sp>
      <p:grpSp>
        <p:nvGrpSpPr>
          <p:cNvPr id="157" name="Group 156"/>
          <p:cNvGrpSpPr/>
          <p:nvPr/>
        </p:nvGrpSpPr>
        <p:grpSpPr>
          <a:xfrm>
            <a:off x="330609" y="561894"/>
            <a:ext cx="5743887" cy="4037678"/>
            <a:chOff x="1356668" y="506492"/>
            <a:chExt cx="5853784" cy="4299665"/>
          </a:xfrm>
        </p:grpSpPr>
        <p:sp>
          <p:nvSpPr>
            <p:cNvPr id="158" name="Curved Left Arrow 157"/>
            <p:cNvSpPr/>
            <p:nvPr/>
          </p:nvSpPr>
          <p:spPr>
            <a:xfrm>
              <a:off x="2409201" y="823856"/>
              <a:ext cx="4284262" cy="3982301"/>
            </a:xfrm>
            <a:prstGeom prst="curvedLeftArrow">
              <a:avLst/>
            </a:prstGeom>
            <a:solidFill>
              <a:schemeClr val="bg1">
                <a:lumMod val="95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9" name="Group 158"/>
            <p:cNvGrpSpPr/>
            <p:nvPr/>
          </p:nvGrpSpPr>
          <p:grpSpPr>
            <a:xfrm>
              <a:off x="1356668" y="848622"/>
              <a:ext cx="1039486" cy="937113"/>
              <a:chOff x="2347384" y="2641116"/>
              <a:chExt cx="1905000" cy="1790699"/>
            </a:xfrm>
          </p:grpSpPr>
          <p:sp>
            <p:nvSpPr>
              <p:cNvPr id="380" name="Rectangle 379"/>
              <p:cNvSpPr/>
              <p:nvPr/>
            </p:nvSpPr>
            <p:spPr>
              <a:xfrm>
                <a:off x="2347384" y="2641116"/>
                <a:ext cx="1905000" cy="1790699"/>
              </a:xfrm>
              <a:prstGeom prst="rect">
                <a:avLst/>
              </a:prstGeom>
              <a:solidFill>
                <a:srgbClr val="007EAE"/>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1" name="Rectangle 380"/>
              <p:cNvSpPr/>
              <p:nvPr/>
            </p:nvSpPr>
            <p:spPr>
              <a:xfrm>
                <a:off x="2433461" y="2787649"/>
                <a:ext cx="838201" cy="740127"/>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82" name="Rectangle 381"/>
              <p:cNvSpPr/>
              <p:nvPr/>
            </p:nvSpPr>
            <p:spPr>
              <a:xfrm>
                <a:off x="3742973" y="3962400"/>
                <a:ext cx="447322" cy="381000"/>
              </a:xfrm>
              <a:prstGeom prst="rect">
                <a:avLst/>
              </a:prstGeom>
              <a:solidFill>
                <a:srgbClr val="007EAE">
                  <a:lumMod val="40000"/>
                  <a:lumOff val="6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3" name="Rectangle 382"/>
              <p:cNvSpPr/>
              <p:nvPr/>
            </p:nvSpPr>
            <p:spPr>
              <a:xfrm>
                <a:off x="3390195" y="3200400"/>
                <a:ext cx="328789" cy="322899"/>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4" name="Freeform 383"/>
              <p:cNvSpPr/>
              <p:nvPr/>
            </p:nvSpPr>
            <p:spPr>
              <a:xfrm rot="5400000">
                <a:off x="3419244" y="2752251"/>
                <a:ext cx="742001" cy="800100"/>
              </a:xfrm>
              <a:custGeom>
                <a:avLst/>
                <a:gdLst>
                  <a:gd name="connsiteX0" fmla="*/ 0 w 800100"/>
                  <a:gd name="connsiteY0" fmla="*/ 375603 h 811389"/>
                  <a:gd name="connsiteX1" fmla="*/ 0 w 800100"/>
                  <a:gd name="connsiteY1" fmla="*/ 0 h 811389"/>
                  <a:gd name="connsiteX2" fmla="*/ 800100 w 800100"/>
                  <a:gd name="connsiteY2" fmla="*/ 0 h 811389"/>
                  <a:gd name="connsiteX3" fmla="*/ 800100 w 800100"/>
                  <a:gd name="connsiteY3" fmla="*/ 375603 h 811389"/>
                  <a:gd name="connsiteX4" fmla="*/ 356552 w 800100"/>
                  <a:gd name="connsiteY4" fmla="*/ 375603 h 811389"/>
                  <a:gd name="connsiteX5" fmla="*/ 356552 w 800100"/>
                  <a:gd name="connsiteY5" fmla="*/ 811389 h 811389"/>
                  <a:gd name="connsiteX6" fmla="*/ 6349 w 800100"/>
                  <a:gd name="connsiteY6" fmla="*/ 811389 h 811389"/>
                  <a:gd name="connsiteX7" fmla="*/ 6349 w 800100"/>
                  <a:gd name="connsiteY7" fmla="*/ 375603 h 81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 h="811389">
                    <a:moveTo>
                      <a:pt x="0" y="375603"/>
                    </a:moveTo>
                    <a:lnTo>
                      <a:pt x="0" y="0"/>
                    </a:lnTo>
                    <a:lnTo>
                      <a:pt x="800100" y="0"/>
                    </a:lnTo>
                    <a:lnTo>
                      <a:pt x="800100" y="375603"/>
                    </a:lnTo>
                    <a:lnTo>
                      <a:pt x="356552" y="375603"/>
                    </a:lnTo>
                    <a:lnTo>
                      <a:pt x="356552" y="811389"/>
                    </a:lnTo>
                    <a:lnTo>
                      <a:pt x="6349" y="811389"/>
                    </a:lnTo>
                    <a:lnTo>
                      <a:pt x="6349" y="375603"/>
                    </a:lnTo>
                    <a:close/>
                  </a:path>
                </a:pathLst>
              </a:cu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5" name="Freeform 384"/>
              <p:cNvSpPr/>
              <p:nvPr/>
            </p:nvSpPr>
            <p:spPr>
              <a:xfrm rot="16200000">
                <a:off x="2414059" y="3608562"/>
                <a:ext cx="744363" cy="725312"/>
              </a:xfrm>
              <a:custGeom>
                <a:avLst/>
                <a:gdLst>
                  <a:gd name="connsiteX0" fmla="*/ 0 w 800100"/>
                  <a:gd name="connsiteY0" fmla="*/ 375603 h 811389"/>
                  <a:gd name="connsiteX1" fmla="*/ 0 w 800100"/>
                  <a:gd name="connsiteY1" fmla="*/ 0 h 811389"/>
                  <a:gd name="connsiteX2" fmla="*/ 800100 w 800100"/>
                  <a:gd name="connsiteY2" fmla="*/ 0 h 811389"/>
                  <a:gd name="connsiteX3" fmla="*/ 800100 w 800100"/>
                  <a:gd name="connsiteY3" fmla="*/ 375603 h 811389"/>
                  <a:gd name="connsiteX4" fmla="*/ 356552 w 800100"/>
                  <a:gd name="connsiteY4" fmla="*/ 375603 h 811389"/>
                  <a:gd name="connsiteX5" fmla="*/ 356552 w 800100"/>
                  <a:gd name="connsiteY5" fmla="*/ 811389 h 811389"/>
                  <a:gd name="connsiteX6" fmla="*/ 6349 w 800100"/>
                  <a:gd name="connsiteY6" fmla="*/ 811389 h 811389"/>
                  <a:gd name="connsiteX7" fmla="*/ 6349 w 800100"/>
                  <a:gd name="connsiteY7" fmla="*/ 375603 h 81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 h="811389">
                    <a:moveTo>
                      <a:pt x="0" y="375603"/>
                    </a:moveTo>
                    <a:lnTo>
                      <a:pt x="0" y="0"/>
                    </a:lnTo>
                    <a:lnTo>
                      <a:pt x="800100" y="0"/>
                    </a:lnTo>
                    <a:lnTo>
                      <a:pt x="800100" y="375603"/>
                    </a:lnTo>
                    <a:lnTo>
                      <a:pt x="356552" y="375603"/>
                    </a:lnTo>
                    <a:lnTo>
                      <a:pt x="356552" y="811389"/>
                    </a:lnTo>
                    <a:lnTo>
                      <a:pt x="6349" y="811389"/>
                    </a:lnTo>
                    <a:lnTo>
                      <a:pt x="6349" y="375603"/>
                    </a:lnTo>
                    <a:close/>
                  </a:path>
                </a:pathLst>
              </a:cu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6" name="Rectangle 385"/>
              <p:cNvSpPr/>
              <p:nvPr/>
            </p:nvSpPr>
            <p:spPr>
              <a:xfrm>
                <a:off x="2826458" y="3599038"/>
                <a:ext cx="328789" cy="322899"/>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7" name="Rectangle 386"/>
              <p:cNvSpPr/>
              <p:nvPr/>
            </p:nvSpPr>
            <p:spPr>
              <a:xfrm>
                <a:off x="3222273" y="3596676"/>
                <a:ext cx="447322" cy="746723"/>
              </a:xfrm>
              <a:prstGeom prst="rect">
                <a:avLst/>
              </a:prstGeom>
              <a:solidFill>
                <a:srgbClr val="007EAE">
                  <a:lumMod val="5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88" name="Rectangle 387"/>
              <p:cNvSpPr/>
              <p:nvPr/>
            </p:nvSpPr>
            <p:spPr>
              <a:xfrm>
                <a:off x="3742973" y="3581400"/>
                <a:ext cx="447322" cy="340537"/>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grpSp>
        <p:sp>
          <p:nvSpPr>
            <p:cNvPr id="160" name="Can 159"/>
            <p:cNvSpPr/>
            <p:nvPr/>
          </p:nvSpPr>
          <p:spPr>
            <a:xfrm>
              <a:off x="1356668" y="1873504"/>
              <a:ext cx="1031302" cy="267338"/>
            </a:xfrm>
            <a:prstGeom prst="can">
              <a:avLst/>
            </a:prstGeom>
            <a:solidFill>
              <a:srgbClr val="007EAE"/>
            </a:solidFill>
            <a:ln w="9525"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161" name="TextBox 160"/>
            <p:cNvSpPr txBox="1"/>
            <p:nvPr/>
          </p:nvSpPr>
          <p:spPr>
            <a:xfrm>
              <a:off x="1491358" y="560132"/>
              <a:ext cx="739305" cy="276999"/>
            </a:xfrm>
            <a:prstGeom prst="rect">
              <a:avLst/>
            </a:prstGeom>
            <a:noFill/>
          </p:spPr>
          <p:txBody>
            <a:bodyPr wrap="none" rtlCol="0">
              <a:spAutoFit/>
            </a:bodyPr>
            <a:lstStyle/>
            <a:p>
              <a:pPr algn="ctr"/>
              <a:r>
                <a:rPr lang="en-US" sz="1200" b="1" dirty="0">
                  <a:latin typeface="Helvetica" panose="020B0604020202020204" pitchFamily="34" charset="0"/>
                  <a:cs typeface="Helvetica" panose="020B0604020202020204" pitchFamily="34" charset="0"/>
                </a:rPr>
                <a:t>Current</a:t>
              </a:r>
            </a:p>
          </p:txBody>
        </p:sp>
        <p:grpSp>
          <p:nvGrpSpPr>
            <p:cNvPr id="162" name="Group 161"/>
            <p:cNvGrpSpPr/>
            <p:nvPr/>
          </p:nvGrpSpPr>
          <p:grpSpPr>
            <a:xfrm>
              <a:off x="3282986" y="980753"/>
              <a:ext cx="1364889" cy="996308"/>
              <a:chOff x="6324600" y="723823"/>
              <a:chExt cx="1551527" cy="1132546"/>
            </a:xfrm>
          </p:grpSpPr>
          <p:sp>
            <p:nvSpPr>
              <p:cNvPr id="369" name="Rectangle 368"/>
              <p:cNvSpPr/>
              <p:nvPr/>
            </p:nvSpPr>
            <p:spPr>
              <a:xfrm>
                <a:off x="6324600" y="738098"/>
                <a:ext cx="323063" cy="1118271"/>
              </a:xfrm>
              <a:prstGeom prst="rect">
                <a:avLst/>
              </a:prstGeom>
              <a:solidFill>
                <a:srgbClr val="00B050"/>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0" name="Rectangle 369"/>
              <p:cNvSpPr/>
              <p:nvPr/>
            </p:nvSpPr>
            <p:spPr>
              <a:xfrm>
                <a:off x="6713965" y="723823"/>
                <a:ext cx="1162162" cy="1118271"/>
              </a:xfrm>
              <a:prstGeom prst="rect">
                <a:avLst/>
              </a:prstGeom>
              <a:solidFill>
                <a:srgbClr val="007EAE"/>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1" name="Rectangle 370"/>
              <p:cNvSpPr/>
              <p:nvPr/>
            </p:nvSpPr>
            <p:spPr>
              <a:xfrm>
                <a:off x="6773372" y="799167"/>
                <a:ext cx="1043348" cy="212881"/>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72" name="Rectangle 371"/>
              <p:cNvSpPr/>
              <p:nvPr/>
            </p:nvSpPr>
            <p:spPr>
              <a:xfrm>
                <a:off x="6773372" y="1191090"/>
                <a:ext cx="200581" cy="201647"/>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3" name="Rectangle 372"/>
              <p:cNvSpPr/>
              <p:nvPr/>
            </p:nvSpPr>
            <p:spPr>
              <a:xfrm>
                <a:off x="6766477" y="1462931"/>
                <a:ext cx="1026594" cy="280329"/>
              </a:xfrm>
              <a:prstGeom prst="rect">
                <a:avLst/>
              </a:prstGeom>
              <a:solidFill>
                <a:srgbClr val="007EAE">
                  <a:lumMod val="5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4" name="Rectangle 373"/>
              <p:cNvSpPr/>
              <p:nvPr/>
            </p:nvSpPr>
            <p:spPr>
              <a:xfrm>
                <a:off x="7046411" y="1191090"/>
                <a:ext cx="200581" cy="201647"/>
              </a:xfrm>
              <a:prstGeom prst="rect">
                <a:avLst/>
              </a:pr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5" name="Rectangle 374"/>
              <p:cNvSpPr/>
              <p:nvPr/>
            </p:nvSpPr>
            <p:spPr>
              <a:xfrm>
                <a:off x="7319451" y="1191090"/>
                <a:ext cx="200581" cy="201647"/>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6" name="Rectangle 375"/>
              <p:cNvSpPr/>
              <p:nvPr/>
            </p:nvSpPr>
            <p:spPr>
              <a:xfrm>
                <a:off x="7592490" y="1191090"/>
                <a:ext cx="200581" cy="201647"/>
              </a:xfrm>
              <a:prstGeom prst="rect">
                <a:avLst/>
              </a:pr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7" name="Rectangle 376"/>
              <p:cNvSpPr/>
              <p:nvPr/>
            </p:nvSpPr>
            <p:spPr>
              <a:xfrm>
                <a:off x="6349685" y="1356884"/>
                <a:ext cx="272892" cy="179392"/>
              </a:xfrm>
              <a:prstGeom prst="rect">
                <a:avLst/>
              </a:prstGeom>
              <a:solidFill>
                <a:srgbClr val="007EAE">
                  <a:lumMod val="40000"/>
                  <a:lumOff val="6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8" name="Rectangle 377"/>
              <p:cNvSpPr/>
              <p:nvPr/>
            </p:nvSpPr>
            <p:spPr>
              <a:xfrm>
                <a:off x="6350402" y="834677"/>
                <a:ext cx="271459" cy="228390"/>
              </a:xfrm>
              <a:prstGeom prst="rect">
                <a:avLst/>
              </a:prstGeom>
              <a:solidFill>
                <a:srgbClr val="007EAE">
                  <a:lumMod val="5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79" name="Rectangle 378"/>
              <p:cNvSpPr/>
              <p:nvPr/>
            </p:nvSpPr>
            <p:spPr>
              <a:xfrm>
                <a:off x="6349685" y="1099034"/>
                <a:ext cx="272892" cy="212662"/>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grpSp>
        <p:sp>
          <p:nvSpPr>
            <p:cNvPr id="163" name="Can 162"/>
            <p:cNvSpPr/>
            <p:nvPr/>
          </p:nvSpPr>
          <p:spPr>
            <a:xfrm>
              <a:off x="3625318" y="2038399"/>
              <a:ext cx="1031302" cy="267338"/>
            </a:xfrm>
            <a:prstGeom prst="can">
              <a:avLst/>
            </a:prstGeom>
            <a:solidFill>
              <a:srgbClr val="007EAE"/>
            </a:solidFill>
            <a:ln w="9525"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164" name="TextBox 163"/>
            <p:cNvSpPr txBox="1"/>
            <p:nvPr/>
          </p:nvSpPr>
          <p:spPr>
            <a:xfrm>
              <a:off x="3355888" y="506492"/>
              <a:ext cx="1423788" cy="430887"/>
            </a:xfrm>
            <a:prstGeom prst="rect">
              <a:avLst/>
            </a:prstGeom>
            <a:noFill/>
          </p:spPr>
          <p:txBody>
            <a:bodyPr wrap="none" rtlCol="0">
              <a:spAutoFit/>
            </a:bodyPr>
            <a:lstStyle/>
            <a:p>
              <a:pPr algn="ctr"/>
              <a:r>
                <a:rPr lang="en-US" sz="1200" b="1" dirty="0">
                  <a:latin typeface="Helvetica" panose="020B0604020202020204" pitchFamily="34" charset="0"/>
                  <a:cs typeface="Helvetica" panose="020B0604020202020204" pitchFamily="34" charset="0"/>
                </a:rPr>
                <a:t>Modernized</a:t>
              </a:r>
            </a:p>
            <a:p>
              <a:pPr algn="ctr"/>
              <a:r>
                <a:rPr lang="en-US" sz="1000" i="1" dirty="0">
                  <a:latin typeface="Helvetica" panose="020B0604020202020204" pitchFamily="34" charset="0"/>
                  <a:cs typeface="Helvetica" panose="020B0604020202020204" pitchFamily="34" charset="0"/>
                </a:rPr>
                <a:t>Prep for Strangulation</a:t>
              </a:r>
            </a:p>
          </p:txBody>
        </p:sp>
        <p:sp>
          <p:nvSpPr>
            <p:cNvPr id="165" name="TextBox 164"/>
            <p:cNvSpPr txBox="1"/>
            <p:nvPr/>
          </p:nvSpPr>
          <p:spPr>
            <a:xfrm>
              <a:off x="2460921" y="2086923"/>
              <a:ext cx="1064715" cy="246221"/>
            </a:xfrm>
            <a:prstGeom prst="rect">
              <a:avLst/>
            </a:prstGeom>
            <a:noFill/>
          </p:spPr>
          <p:txBody>
            <a:bodyPr wrap="square" rtlCol="0">
              <a:spAutoFit/>
            </a:bodyPr>
            <a:lstStyle/>
            <a:p>
              <a:r>
                <a:rPr lang="en-US" sz="1000" i="1" dirty="0">
                  <a:latin typeface="Helvetica" panose="020B0604020202020204" pitchFamily="34" charset="0"/>
                  <a:cs typeface="Helvetica" panose="020B0604020202020204" pitchFamily="34" charset="0"/>
                </a:rPr>
                <a:t>Business Rules</a:t>
              </a:r>
            </a:p>
          </p:txBody>
        </p:sp>
        <p:cxnSp>
          <p:nvCxnSpPr>
            <p:cNvPr id="166" name="Curved Connector 165"/>
            <p:cNvCxnSpPr>
              <a:stCxn id="165" idx="0"/>
              <a:endCxn id="377" idx="1"/>
            </p:cNvCxnSpPr>
            <p:nvPr/>
          </p:nvCxnSpPr>
          <p:spPr>
            <a:xfrm rot="5400000" flipH="1" flipV="1">
              <a:off x="2913988" y="1695858"/>
              <a:ext cx="470356" cy="3117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264796" y="1244503"/>
              <a:ext cx="1835759" cy="430887"/>
            </a:xfrm>
            <a:prstGeom prst="rect">
              <a:avLst/>
            </a:prstGeom>
            <a:noFill/>
          </p:spPr>
          <p:txBody>
            <a:bodyPr wrap="none" rtlCol="0">
              <a:spAutoFit/>
            </a:bodyPr>
            <a:lstStyle/>
            <a:p>
              <a:pPr algn="ctr" defTabSz="914400"/>
              <a:r>
                <a:rPr lang="en-US" sz="1200" b="1" dirty="0">
                  <a:solidFill>
                    <a:prstClr val="black"/>
                  </a:solidFill>
                  <a:latin typeface="Helvetica" panose="020B0604020202020204" pitchFamily="34" charset="0"/>
                  <a:cs typeface="Helvetica" panose="020B0604020202020204" pitchFamily="34" charset="0"/>
                </a:rPr>
                <a:t>Top-Down</a:t>
              </a:r>
            </a:p>
            <a:p>
              <a:pPr algn="ctr" defTabSz="914400"/>
              <a:r>
                <a:rPr lang="en-US" sz="1000" i="1" dirty="0">
                  <a:solidFill>
                    <a:prstClr val="black"/>
                  </a:solidFill>
                  <a:latin typeface="Helvetica" panose="020B0604020202020204" pitchFamily="34" charset="0"/>
                  <a:cs typeface="Helvetica" panose="020B0604020202020204" pitchFamily="34" charset="0"/>
                </a:rPr>
                <a:t>Leverage legacy investments</a:t>
              </a:r>
            </a:p>
          </p:txBody>
        </p:sp>
        <p:grpSp>
          <p:nvGrpSpPr>
            <p:cNvPr id="322" name="Group 321"/>
            <p:cNvGrpSpPr/>
            <p:nvPr/>
          </p:nvGrpSpPr>
          <p:grpSpPr>
            <a:xfrm>
              <a:off x="5206254" y="1687398"/>
              <a:ext cx="2004198" cy="1337366"/>
              <a:chOff x="6700852" y="1414679"/>
              <a:chExt cx="2004198" cy="1337366"/>
            </a:xfrm>
          </p:grpSpPr>
          <p:sp>
            <p:nvSpPr>
              <p:cNvPr id="354" name="Rectangle 353"/>
              <p:cNvSpPr/>
              <p:nvPr/>
            </p:nvSpPr>
            <p:spPr>
              <a:xfrm>
                <a:off x="6700852" y="1439619"/>
                <a:ext cx="284201" cy="983750"/>
              </a:xfrm>
              <a:prstGeom prst="rect">
                <a:avLst/>
              </a:prstGeom>
              <a:solidFill>
                <a:srgbClr val="00B050"/>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55" name="Rectangle 354"/>
              <p:cNvSpPr/>
              <p:nvPr/>
            </p:nvSpPr>
            <p:spPr>
              <a:xfrm>
                <a:off x="7043379" y="1427061"/>
                <a:ext cx="1022362" cy="983750"/>
              </a:xfrm>
              <a:prstGeom prst="rect">
                <a:avLst/>
              </a:prstGeom>
              <a:solidFill>
                <a:srgbClr val="007EAE"/>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56" name="Rectangle 355"/>
              <p:cNvSpPr/>
              <p:nvPr/>
            </p:nvSpPr>
            <p:spPr>
              <a:xfrm>
                <a:off x="7095640" y="1493342"/>
                <a:ext cx="434339" cy="193491"/>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57" name="Rectangle 356"/>
              <p:cNvSpPr/>
              <p:nvPr/>
            </p:nvSpPr>
            <p:spPr>
              <a:xfrm>
                <a:off x="7095640" y="1838119"/>
                <a:ext cx="176452" cy="177390"/>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58" name="Rectangle 357"/>
              <p:cNvSpPr/>
              <p:nvPr/>
            </p:nvSpPr>
            <p:spPr>
              <a:xfrm>
                <a:off x="7089574" y="2077259"/>
                <a:ext cx="903102" cy="246607"/>
              </a:xfrm>
              <a:prstGeom prst="rect">
                <a:avLst/>
              </a:prstGeom>
              <a:solidFill>
                <a:srgbClr val="007EAE">
                  <a:lumMod val="5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59" name="Rectangle 358"/>
              <p:cNvSpPr/>
              <p:nvPr/>
            </p:nvSpPr>
            <p:spPr>
              <a:xfrm>
                <a:off x="7335834" y="1838119"/>
                <a:ext cx="176452" cy="177390"/>
              </a:xfrm>
              <a:prstGeom prst="rect">
                <a:avLst/>
              </a:pr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0" name="Rectangle 359"/>
              <p:cNvSpPr/>
              <p:nvPr/>
            </p:nvSpPr>
            <p:spPr>
              <a:xfrm>
                <a:off x="7576029" y="1838119"/>
                <a:ext cx="176452" cy="177390"/>
              </a:xfrm>
              <a:prstGeom prst="rect">
                <a:avLst/>
              </a:prstGeom>
              <a:solidFill>
                <a:srgbClr val="007EAE">
                  <a:lumMod val="20000"/>
                  <a:lumOff val="8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1" name="Rectangle 360"/>
              <p:cNvSpPr/>
              <p:nvPr/>
            </p:nvSpPr>
            <p:spPr>
              <a:xfrm>
                <a:off x="7816224" y="1838119"/>
                <a:ext cx="176452" cy="177390"/>
              </a:xfrm>
              <a:prstGeom prst="rect">
                <a:avLst/>
              </a:prstGeom>
              <a:solidFill>
                <a:srgbClr val="007EAE">
                  <a:lumMod val="75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2" name="Rectangle 361"/>
              <p:cNvSpPr/>
              <p:nvPr/>
            </p:nvSpPr>
            <p:spPr>
              <a:xfrm>
                <a:off x="6722919" y="1983969"/>
                <a:ext cx="240065" cy="157812"/>
              </a:xfrm>
              <a:prstGeom prst="rect">
                <a:avLst/>
              </a:prstGeom>
              <a:solidFill>
                <a:srgbClr val="007EAE">
                  <a:lumMod val="40000"/>
                  <a:lumOff val="6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3" name="Rectangle 362"/>
              <p:cNvSpPr/>
              <p:nvPr/>
            </p:nvSpPr>
            <p:spPr>
              <a:xfrm>
                <a:off x="6723550" y="1524580"/>
                <a:ext cx="238804" cy="200916"/>
              </a:xfrm>
              <a:prstGeom prst="rect">
                <a:avLst/>
              </a:prstGeom>
              <a:solidFill>
                <a:srgbClr val="007EAE">
                  <a:lumMod val="5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4" name="Rectangle 363"/>
              <p:cNvSpPr/>
              <p:nvPr/>
            </p:nvSpPr>
            <p:spPr>
              <a:xfrm>
                <a:off x="6722919" y="1757137"/>
                <a:ext cx="240065" cy="187080"/>
              </a:xfrm>
              <a:prstGeom prst="rect">
                <a:avLst/>
              </a:prstGeom>
              <a:solidFill>
                <a:srgbClr val="007EAE">
                  <a:lumMod val="60000"/>
                  <a:lumOff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5" name="Can 364"/>
              <p:cNvSpPr/>
              <p:nvPr/>
            </p:nvSpPr>
            <p:spPr>
              <a:xfrm>
                <a:off x="7043184" y="2484707"/>
                <a:ext cx="1031302" cy="267338"/>
              </a:xfrm>
              <a:prstGeom prst="can">
                <a:avLst/>
              </a:prstGeom>
              <a:solidFill>
                <a:srgbClr val="007EAE"/>
              </a:solidFill>
              <a:ln w="9525"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6" name="Rectangle 365"/>
              <p:cNvSpPr/>
              <p:nvPr/>
            </p:nvSpPr>
            <p:spPr>
              <a:xfrm>
                <a:off x="8141305" y="1414679"/>
                <a:ext cx="563745" cy="310818"/>
              </a:xfrm>
              <a:prstGeom prst="rect">
                <a:avLst/>
              </a:prstGeom>
              <a:solidFill>
                <a:srgbClr val="35B050">
                  <a:lumMod val="20000"/>
                  <a:lumOff val="8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panose="020B0604020202020204" pitchFamily="34" charset="0"/>
                  <a:cs typeface="Helvetica" panose="020B0604020202020204" pitchFamily="34" charset="0"/>
                </a:endParaRPr>
              </a:p>
            </p:txBody>
          </p:sp>
          <p:sp>
            <p:nvSpPr>
              <p:cNvPr id="367" name="Rectangle 366"/>
              <p:cNvSpPr/>
              <p:nvPr/>
            </p:nvSpPr>
            <p:spPr>
              <a:xfrm>
                <a:off x="8206008" y="1478178"/>
                <a:ext cx="434339" cy="193491"/>
              </a:xfrm>
              <a:prstGeom prst="rect">
                <a:avLst/>
              </a:prstGeom>
              <a:solidFill>
                <a:srgbClr val="35B050">
                  <a:lumMod val="40000"/>
                  <a:lumOff val="6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panose="020B0604020202020204" pitchFamily="34" charset="0"/>
                  <a:cs typeface="Helvetica" panose="020B0604020202020204" pitchFamily="34" charset="0"/>
                </a:endParaRPr>
              </a:p>
            </p:txBody>
          </p:sp>
          <p:cxnSp>
            <p:nvCxnSpPr>
              <p:cNvPr id="368" name="Straight Arrow Connector 367"/>
              <p:cNvCxnSpPr>
                <a:endCxn id="366" idx="2"/>
              </p:cNvCxnSpPr>
              <p:nvPr/>
            </p:nvCxnSpPr>
            <p:spPr>
              <a:xfrm flipH="1" flipV="1">
                <a:off x="8423178" y="1725497"/>
                <a:ext cx="97211" cy="193439"/>
              </a:xfrm>
              <a:prstGeom prst="straightConnector1">
                <a:avLst/>
              </a:prstGeom>
              <a:noFill/>
              <a:ln w="9525" cap="flat" cmpd="sng" algn="ctr">
                <a:solidFill>
                  <a:srgbClr val="007EAE">
                    <a:shade val="95000"/>
                    <a:satMod val="105000"/>
                  </a:srgbClr>
                </a:solidFill>
                <a:prstDash val="solid"/>
                <a:tailEnd type="triangle"/>
              </a:ln>
              <a:effectLst/>
            </p:spPr>
          </p:cxnSp>
        </p:grpSp>
        <p:grpSp>
          <p:nvGrpSpPr>
            <p:cNvPr id="323" name="Group 322"/>
            <p:cNvGrpSpPr/>
            <p:nvPr/>
          </p:nvGrpSpPr>
          <p:grpSpPr>
            <a:xfrm>
              <a:off x="3439295" y="2797932"/>
              <a:ext cx="2193228" cy="1778821"/>
              <a:chOff x="5165770" y="2971627"/>
              <a:chExt cx="2193228" cy="1778821"/>
            </a:xfrm>
          </p:grpSpPr>
          <p:sp>
            <p:nvSpPr>
              <p:cNvPr id="336" name="Rectangle 335"/>
              <p:cNvSpPr/>
              <p:nvPr/>
            </p:nvSpPr>
            <p:spPr>
              <a:xfrm>
                <a:off x="5259837" y="3445762"/>
                <a:ext cx="284201" cy="983750"/>
              </a:xfrm>
              <a:prstGeom prst="rect">
                <a:avLst/>
              </a:prstGeom>
              <a:solidFill>
                <a:srgbClr val="00B050">
                  <a:alpha val="7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7" name="Rectangle 336"/>
              <p:cNvSpPr/>
              <p:nvPr/>
            </p:nvSpPr>
            <p:spPr>
              <a:xfrm>
                <a:off x="5602364" y="3433204"/>
                <a:ext cx="993406" cy="983750"/>
              </a:xfrm>
              <a:prstGeom prst="rect">
                <a:avLst/>
              </a:prstGeom>
              <a:solidFill>
                <a:srgbClr val="007EAE">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8" name="Rectangle 337"/>
              <p:cNvSpPr/>
              <p:nvPr/>
            </p:nvSpPr>
            <p:spPr>
              <a:xfrm>
                <a:off x="5654625" y="3499485"/>
                <a:ext cx="434339" cy="193491"/>
              </a:xfrm>
              <a:prstGeom prst="rect">
                <a:avLst/>
              </a:prstGeom>
              <a:solidFill>
                <a:srgbClr val="007EAE">
                  <a:lumMod val="60000"/>
                  <a:lumOff val="4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39" name="Rectangle 338"/>
              <p:cNvSpPr/>
              <p:nvPr/>
            </p:nvSpPr>
            <p:spPr>
              <a:xfrm>
                <a:off x="5654625" y="3844262"/>
                <a:ext cx="176452" cy="177390"/>
              </a:xfrm>
              <a:prstGeom prst="rect">
                <a:avLst/>
              </a:prstGeom>
              <a:solidFill>
                <a:srgbClr val="007EAE">
                  <a:lumMod val="20000"/>
                  <a:lumOff val="8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0" name="Rectangle 339"/>
              <p:cNvSpPr/>
              <p:nvPr/>
            </p:nvSpPr>
            <p:spPr>
              <a:xfrm>
                <a:off x="5648559" y="4083402"/>
                <a:ext cx="903102" cy="246607"/>
              </a:xfrm>
              <a:prstGeom prst="rect">
                <a:avLst/>
              </a:prstGeom>
              <a:solidFill>
                <a:srgbClr val="007EAE">
                  <a:lumMod val="5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1" name="Rectangle 340"/>
              <p:cNvSpPr/>
              <p:nvPr/>
            </p:nvSpPr>
            <p:spPr>
              <a:xfrm>
                <a:off x="5894819" y="3844262"/>
                <a:ext cx="176452" cy="177390"/>
              </a:xfrm>
              <a:prstGeom prst="rect">
                <a:avLst/>
              </a:prstGeom>
              <a:solidFill>
                <a:srgbClr val="007EAE">
                  <a:lumMod val="75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2" name="Rectangle 341"/>
              <p:cNvSpPr/>
              <p:nvPr/>
            </p:nvSpPr>
            <p:spPr>
              <a:xfrm>
                <a:off x="6135014" y="3844262"/>
                <a:ext cx="176452" cy="177390"/>
              </a:xfrm>
              <a:prstGeom prst="rect">
                <a:avLst/>
              </a:prstGeom>
              <a:solidFill>
                <a:srgbClr val="007EAE">
                  <a:lumMod val="20000"/>
                  <a:lumOff val="8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3" name="Rectangle 342"/>
              <p:cNvSpPr/>
              <p:nvPr/>
            </p:nvSpPr>
            <p:spPr>
              <a:xfrm>
                <a:off x="6375209" y="3844262"/>
                <a:ext cx="176452" cy="177390"/>
              </a:xfrm>
              <a:prstGeom prst="rect">
                <a:avLst/>
              </a:prstGeom>
              <a:solidFill>
                <a:srgbClr val="007EAE">
                  <a:lumMod val="75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4" name="Rectangle 343"/>
              <p:cNvSpPr/>
              <p:nvPr/>
            </p:nvSpPr>
            <p:spPr>
              <a:xfrm>
                <a:off x="5281904" y="3990112"/>
                <a:ext cx="240065" cy="157812"/>
              </a:xfrm>
              <a:prstGeom prst="rect">
                <a:avLst/>
              </a:prstGeom>
              <a:solidFill>
                <a:srgbClr val="007EAE">
                  <a:lumMod val="40000"/>
                  <a:lumOff val="6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5" name="Rectangle 344"/>
              <p:cNvSpPr/>
              <p:nvPr/>
            </p:nvSpPr>
            <p:spPr>
              <a:xfrm>
                <a:off x="5282535" y="3530723"/>
                <a:ext cx="238804" cy="200916"/>
              </a:xfrm>
              <a:prstGeom prst="rect">
                <a:avLst/>
              </a:prstGeom>
              <a:solidFill>
                <a:srgbClr val="007EAE">
                  <a:lumMod val="5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6" name="Rectangle 345"/>
              <p:cNvSpPr/>
              <p:nvPr/>
            </p:nvSpPr>
            <p:spPr>
              <a:xfrm>
                <a:off x="5281904" y="3763280"/>
                <a:ext cx="240065" cy="187080"/>
              </a:xfrm>
              <a:prstGeom prst="rect">
                <a:avLst/>
              </a:prstGeom>
              <a:solidFill>
                <a:srgbClr val="007EAE">
                  <a:lumMod val="60000"/>
                  <a:lumOff val="40000"/>
                  <a:alpha val="7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7" name="Can 346"/>
              <p:cNvSpPr/>
              <p:nvPr/>
            </p:nvSpPr>
            <p:spPr>
              <a:xfrm>
                <a:off x="5602168" y="4490850"/>
                <a:ext cx="1582045" cy="259598"/>
              </a:xfrm>
              <a:prstGeom prst="can">
                <a:avLst/>
              </a:prstGeom>
              <a:solidFill>
                <a:srgbClr val="007EAE">
                  <a:alpha val="70000"/>
                </a:srgbClr>
              </a:solidFill>
              <a:ln w="9525"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48" name="TextBox 347"/>
              <p:cNvSpPr txBox="1"/>
              <p:nvPr/>
            </p:nvSpPr>
            <p:spPr>
              <a:xfrm>
                <a:off x="5165770" y="2971627"/>
                <a:ext cx="2193228"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Side by Side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Extract services to modern platform</a:t>
                </a:r>
              </a:p>
            </p:txBody>
          </p:sp>
          <p:sp>
            <p:nvSpPr>
              <p:cNvPr id="349" name="Rectangle 348"/>
              <p:cNvSpPr/>
              <p:nvPr/>
            </p:nvSpPr>
            <p:spPr>
              <a:xfrm>
                <a:off x="6696601" y="3441642"/>
                <a:ext cx="563745" cy="987869"/>
              </a:xfrm>
              <a:prstGeom prst="rect">
                <a:avLst/>
              </a:prstGeom>
              <a:solidFill>
                <a:srgbClr val="35B050">
                  <a:lumMod val="20000"/>
                  <a:lumOff val="80000"/>
                  <a:alpha val="7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50" name="Rectangle 349"/>
              <p:cNvSpPr/>
              <p:nvPr/>
            </p:nvSpPr>
            <p:spPr>
              <a:xfrm>
                <a:off x="6762652" y="3518664"/>
                <a:ext cx="431642" cy="174312"/>
              </a:xfrm>
              <a:prstGeom prst="rect">
                <a:avLst/>
              </a:prstGeom>
              <a:solidFill>
                <a:srgbClr val="35B050">
                  <a:lumMod val="40000"/>
                  <a:lumOff val="60000"/>
                  <a:alpha val="7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51" name="Rectangle 350"/>
              <p:cNvSpPr/>
              <p:nvPr/>
            </p:nvSpPr>
            <p:spPr>
              <a:xfrm>
                <a:off x="6761953" y="4114096"/>
                <a:ext cx="433041" cy="215912"/>
              </a:xfrm>
              <a:prstGeom prst="rect">
                <a:avLst/>
              </a:prstGeom>
              <a:solidFill>
                <a:srgbClr val="35B050">
                  <a:lumMod val="75000"/>
                  <a:alpha val="70000"/>
                </a:srgbClr>
              </a:solidFill>
              <a:ln w="25400" cap="flat" cmpd="sng" algn="ctr">
                <a:solidFill>
                  <a:srgbClr val="35B050">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52" name="Rectangle 351"/>
              <p:cNvSpPr/>
              <p:nvPr/>
            </p:nvSpPr>
            <p:spPr>
              <a:xfrm>
                <a:off x="6781162" y="3844262"/>
                <a:ext cx="176452" cy="177390"/>
              </a:xfrm>
              <a:prstGeom prst="rect">
                <a:avLst/>
              </a:prstGeom>
              <a:solidFill>
                <a:srgbClr val="35B050">
                  <a:lumMod val="20000"/>
                  <a:lumOff val="80000"/>
                  <a:alpha val="7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53" name="Rectangle 352"/>
              <p:cNvSpPr/>
              <p:nvPr/>
            </p:nvSpPr>
            <p:spPr>
              <a:xfrm>
                <a:off x="7005586" y="3844262"/>
                <a:ext cx="176452" cy="177390"/>
              </a:xfrm>
              <a:prstGeom prst="rect">
                <a:avLst/>
              </a:prstGeom>
              <a:solidFill>
                <a:srgbClr val="00B050">
                  <a:alpha val="7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grpSp>
        <p:grpSp>
          <p:nvGrpSpPr>
            <p:cNvPr id="324" name="Group 323"/>
            <p:cNvGrpSpPr/>
            <p:nvPr/>
          </p:nvGrpSpPr>
          <p:grpSpPr>
            <a:xfrm>
              <a:off x="1400620" y="2749897"/>
              <a:ext cx="1571264" cy="1794273"/>
              <a:chOff x="2467015" y="2944298"/>
              <a:chExt cx="1571264" cy="1794273"/>
            </a:xfrm>
          </p:grpSpPr>
          <p:sp>
            <p:nvSpPr>
              <p:cNvPr id="325" name="Rectangle 324"/>
              <p:cNvSpPr/>
              <p:nvPr/>
            </p:nvSpPr>
            <p:spPr>
              <a:xfrm>
                <a:off x="2763799" y="3429085"/>
                <a:ext cx="284201" cy="983750"/>
              </a:xfrm>
              <a:prstGeom prst="rect">
                <a:avLst/>
              </a:prstGeom>
              <a:solidFill>
                <a:srgbClr val="00B050">
                  <a:alpha val="4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26" name="Rectangle 325"/>
              <p:cNvSpPr/>
              <p:nvPr/>
            </p:nvSpPr>
            <p:spPr>
              <a:xfrm>
                <a:off x="2785866" y="3973435"/>
                <a:ext cx="240065" cy="157812"/>
              </a:xfrm>
              <a:prstGeom prst="rect">
                <a:avLst/>
              </a:prstGeom>
              <a:solidFill>
                <a:srgbClr val="007EAE">
                  <a:lumMod val="40000"/>
                  <a:lumOff val="60000"/>
                  <a:alpha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27" name="Rectangle 326"/>
              <p:cNvSpPr/>
              <p:nvPr/>
            </p:nvSpPr>
            <p:spPr>
              <a:xfrm>
                <a:off x="2786497" y="3514046"/>
                <a:ext cx="238804" cy="200916"/>
              </a:xfrm>
              <a:prstGeom prst="rect">
                <a:avLst/>
              </a:prstGeom>
              <a:solidFill>
                <a:srgbClr val="007EAE">
                  <a:lumMod val="50000"/>
                  <a:alpha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28" name="Rectangle 327"/>
              <p:cNvSpPr/>
              <p:nvPr/>
            </p:nvSpPr>
            <p:spPr>
              <a:xfrm>
                <a:off x="2785866" y="3746603"/>
                <a:ext cx="240065" cy="187080"/>
              </a:xfrm>
              <a:prstGeom prst="rect">
                <a:avLst/>
              </a:prstGeom>
              <a:solidFill>
                <a:srgbClr val="007EAE">
                  <a:lumMod val="60000"/>
                  <a:lumOff val="40000"/>
                  <a:alpha val="40000"/>
                </a:srgbClr>
              </a:solidFill>
              <a:ln w="25400"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29" name="Can 328"/>
              <p:cNvSpPr/>
              <p:nvPr/>
            </p:nvSpPr>
            <p:spPr>
              <a:xfrm>
                <a:off x="3105070" y="4519954"/>
                <a:ext cx="616228" cy="218617"/>
              </a:xfrm>
              <a:prstGeom prst="can">
                <a:avLst/>
              </a:prstGeom>
              <a:solidFill>
                <a:srgbClr val="007EAE">
                  <a:alpha val="40000"/>
                </a:srgbClr>
              </a:solidFill>
              <a:ln w="9525" cap="flat" cmpd="sng" algn="ctr">
                <a:solidFill>
                  <a:srgbClr val="007EAE">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0" name="Rectangle 329"/>
              <p:cNvSpPr/>
              <p:nvPr/>
            </p:nvSpPr>
            <p:spPr>
              <a:xfrm>
                <a:off x="3105070" y="3429085"/>
                <a:ext cx="563745" cy="987869"/>
              </a:xfrm>
              <a:prstGeom prst="rect">
                <a:avLst/>
              </a:prstGeom>
              <a:solidFill>
                <a:srgbClr val="35B050">
                  <a:lumMod val="20000"/>
                  <a:lumOff val="80000"/>
                  <a:alpha val="4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31" name="Rectangle 330"/>
              <p:cNvSpPr/>
              <p:nvPr/>
            </p:nvSpPr>
            <p:spPr>
              <a:xfrm>
                <a:off x="3171121" y="3506107"/>
                <a:ext cx="431642" cy="174312"/>
              </a:xfrm>
              <a:prstGeom prst="rect">
                <a:avLst/>
              </a:prstGeom>
              <a:solidFill>
                <a:srgbClr val="35B050">
                  <a:lumMod val="40000"/>
                  <a:lumOff val="60000"/>
                  <a:alpha val="4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F0302020204030204"/>
                  <a:ea typeface="+mn-ea"/>
                  <a:cs typeface="+mn-cs"/>
                </a:endParaRPr>
              </a:p>
            </p:txBody>
          </p:sp>
          <p:sp>
            <p:nvSpPr>
              <p:cNvPr id="332" name="Rectangle 331"/>
              <p:cNvSpPr/>
              <p:nvPr/>
            </p:nvSpPr>
            <p:spPr>
              <a:xfrm>
                <a:off x="3170422" y="4101539"/>
                <a:ext cx="433041" cy="215912"/>
              </a:xfrm>
              <a:prstGeom prst="rect">
                <a:avLst/>
              </a:prstGeom>
              <a:solidFill>
                <a:srgbClr val="35B050">
                  <a:lumMod val="75000"/>
                  <a:alpha val="40000"/>
                </a:srgbClr>
              </a:solidFill>
              <a:ln w="25400" cap="flat" cmpd="sng" algn="ctr">
                <a:solidFill>
                  <a:srgbClr val="35B050">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3" name="Rectangle 332"/>
              <p:cNvSpPr/>
              <p:nvPr/>
            </p:nvSpPr>
            <p:spPr>
              <a:xfrm>
                <a:off x="3189631" y="3831705"/>
                <a:ext cx="176452" cy="177390"/>
              </a:xfrm>
              <a:prstGeom prst="rect">
                <a:avLst/>
              </a:prstGeom>
              <a:solidFill>
                <a:srgbClr val="35B050">
                  <a:lumMod val="20000"/>
                  <a:lumOff val="8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4" name="Rectangle 333"/>
              <p:cNvSpPr/>
              <p:nvPr/>
            </p:nvSpPr>
            <p:spPr>
              <a:xfrm>
                <a:off x="3414055" y="3831705"/>
                <a:ext cx="176452" cy="177390"/>
              </a:xfrm>
              <a:prstGeom prst="rect">
                <a:avLst/>
              </a:prstGeom>
              <a:solidFill>
                <a:srgbClr val="00B050">
                  <a:alpha val="40000"/>
                </a:srgbClr>
              </a:solidFill>
              <a:ln w="25400" cap="flat" cmpd="sng" algn="ctr">
                <a:solidFill>
                  <a:srgbClr val="35B05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335" name="TextBox 334"/>
              <p:cNvSpPr txBox="1"/>
              <p:nvPr/>
            </p:nvSpPr>
            <p:spPr>
              <a:xfrm>
                <a:off x="2467015" y="2944298"/>
                <a:ext cx="1571264" cy="44627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Possible End State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Fully Modernized</a:t>
                </a:r>
              </a:p>
            </p:txBody>
          </p:sp>
        </p:grpSp>
      </p:grpSp>
    </p:spTree>
    <p:extLst>
      <p:ext uri="{BB962C8B-B14F-4D97-AF65-F5344CB8AC3E}">
        <p14:creationId xmlns:p14="http://schemas.microsoft.com/office/powerpoint/2010/main" val="2194476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Box 228"/>
          <p:cNvSpPr txBox="1"/>
          <p:nvPr/>
        </p:nvSpPr>
        <p:spPr>
          <a:xfrm>
            <a:off x="7708606" y="1930292"/>
            <a:ext cx="948809" cy="473206"/>
          </a:xfrm>
          <a:prstGeom prst="rect">
            <a:avLst/>
          </a:prstGeom>
          <a:noFill/>
          <a:ln>
            <a:noFill/>
          </a:ln>
        </p:spPr>
        <p:txBody>
          <a:bodyPr wrap="square" rtlCol="0">
            <a:spAutoFit/>
          </a:bodyPr>
          <a:lstStyle>
            <a:defPPr>
              <a:defRPr lang="en-US"/>
            </a:defPPr>
            <a:lvl1pPr>
              <a:defRPr sz="1100" b="1">
                <a:solidFill>
                  <a:srgbClr val="1E4191">
                    <a:lumMod val="60000"/>
                    <a:lumOff val="40000"/>
                  </a:srgbClr>
                </a:solidFill>
              </a:defRPr>
            </a:lvl1pPr>
          </a:lstStyle>
          <a:p>
            <a:r>
              <a:rPr lang="en-US" sz="825" dirty="0">
                <a:solidFill>
                  <a:schemeClr val="tx1"/>
                </a:solidFill>
              </a:rPr>
              <a:t>Expose functionality through APIs</a:t>
            </a:r>
          </a:p>
        </p:txBody>
      </p:sp>
      <p:sp>
        <p:nvSpPr>
          <p:cNvPr id="54" name="Up Arrow 53"/>
          <p:cNvSpPr/>
          <p:nvPr/>
        </p:nvSpPr>
        <p:spPr>
          <a:xfrm rot="10800000" flipV="1">
            <a:off x="7245578" y="1750656"/>
            <a:ext cx="447651" cy="1172576"/>
          </a:xfrm>
          <a:prstGeom prst="upArrow">
            <a:avLst/>
          </a:prstGeom>
          <a:solidFill>
            <a:srgbClr val="EEF2F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10" name="Rectangle 209"/>
          <p:cNvSpPr/>
          <p:nvPr/>
        </p:nvSpPr>
        <p:spPr>
          <a:xfrm>
            <a:off x="6106346" y="2400698"/>
            <a:ext cx="1701183" cy="561645"/>
          </a:xfrm>
          <a:prstGeom prst="rect">
            <a:avLst/>
          </a:prstGeom>
          <a:solidFill>
            <a:srgbClr val="EEF2FC"/>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1" name="Right Arrow 30"/>
          <p:cNvSpPr/>
          <p:nvPr/>
        </p:nvSpPr>
        <p:spPr>
          <a:xfrm>
            <a:off x="2922692" y="2339714"/>
            <a:ext cx="3028992" cy="393100"/>
          </a:xfrm>
          <a:prstGeom prst="rightArrow">
            <a:avLst/>
          </a:prstGeom>
          <a:solidFill>
            <a:srgbClr val="EEF2FC"/>
          </a:solid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12" name="Rectangle 211"/>
          <p:cNvSpPr/>
          <p:nvPr/>
        </p:nvSpPr>
        <p:spPr>
          <a:xfrm>
            <a:off x="2398486" y="915398"/>
            <a:ext cx="527630" cy="34089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8" name="Rounded Rectangle 7"/>
          <p:cNvSpPr/>
          <p:nvPr/>
        </p:nvSpPr>
        <p:spPr>
          <a:xfrm>
            <a:off x="1200912" y="1010869"/>
            <a:ext cx="474673" cy="741621"/>
          </a:xfrm>
          <a:prstGeom prst="roundRect">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6" name="Rounded Rectangle 35"/>
          <p:cNvSpPr/>
          <p:nvPr/>
        </p:nvSpPr>
        <p:spPr>
          <a:xfrm>
            <a:off x="1233969" y="1064657"/>
            <a:ext cx="409143" cy="591044"/>
          </a:xfrm>
          <a:prstGeom prst="roundRect">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4" name="object 5"/>
          <p:cNvSpPr/>
          <p:nvPr/>
        </p:nvSpPr>
        <p:spPr>
          <a:xfrm>
            <a:off x="8393878" y="110667"/>
            <a:ext cx="455414" cy="454745"/>
          </a:xfrm>
          <a:custGeom>
            <a:avLst/>
            <a:gdLst/>
            <a:ahLst/>
            <a:cxnLst/>
            <a:rect l="l" t="t" r="r" b="b"/>
            <a:pathLst>
              <a:path w="863600" h="862330">
                <a:moveTo>
                  <a:pt x="431825" y="0"/>
                </a:moveTo>
                <a:lnTo>
                  <a:pt x="384850" y="2539"/>
                </a:lnTo>
                <a:lnTo>
                  <a:pt x="339321" y="8889"/>
                </a:lnTo>
                <a:lnTo>
                  <a:pt x="295504" y="21589"/>
                </a:lnTo>
                <a:lnTo>
                  <a:pt x="253666" y="38099"/>
                </a:lnTo>
                <a:lnTo>
                  <a:pt x="214071" y="58419"/>
                </a:lnTo>
                <a:lnTo>
                  <a:pt x="176985" y="82549"/>
                </a:lnTo>
                <a:lnTo>
                  <a:pt x="142675" y="110489"/>
                </a:lnTo>
                <a:lnTo>
                  <a:pt x="111406" y="142239"/>
                </a:lnTo>
                <a:lnTo>
                  <a:pt x="83444" y="176529"/>
                </a:lnTo>
                <a:lnTo>
                  <a:pt x="59054" y="213359"/>
                </a:lnTo>
                <a:lnTo>
                  <a:pt x="38503" y="252729"/>
                </a:lnTo>
                <a:lnTo>
                  <a:pt x="22057" y="294639"/>
                </a:lnTo>
                <a:lnTo>
                  <a:pt x="9980" y="339089"/>
                </a:lnTo>
                <a:lnTo>
                  <a:pt x="2539" y="384809"/>
                </a:lnTo>
                <a:lnTo>
                  <a:pt x="0" y="430529"/>
                </a:lnTo>
                <a:lnTo>
                  <a:pt x="2539" y="478789"/>
                </a:lnTo>
                <a:lnTo>
                  <a:pt x="9980" y="524509"/>
                </a:lnTo>
                <a:lnTo>
                  <a:pt x="22057" y="567689"/>
                </a:lnTo>
                <a:lnTo>
                  <a:pt x="38503" y="609599"/>
                </a:lnTo>
                <a:lnTo>
                  <a:pt x="59054" y="648969"/>
                </a:lnTo>
                <a:lnTo>
                  <a:pt x="83444" y="687069"/>
                </a:lnTo>
                <a:lnTo>
                  <a:pt x="111406" y="721359"/>
                </a:lnTo>
                <a:lnTo>
                  <a:pt x="142675" y="751839"/>
                </a:lnTo>
                <a:lnTo>
                  <a:pt x="176985" y="779779"/>
                </a:lnTo>
                <a:lnTo>
                  <a:pt x="214071" y="803909"/>
                </a:lnTo>
                <a:lnTo>
                  <a:pt x="253666" y="824229"/>
                </a:lnTo>
                <a:lnTo>
                  <a:pt x="295504" y="840739"/>
                </a:lnTo>
                <a:lnTo>
                  <a:pt x="339321" y="853439"/>
                </a:lnTo>
                <a:lnTo>
                  <a:pt x="384850" y="861059"/>
                </a:lnTo>
                <a:lnTo>
                  <a:pt x="431825" y="862329"/>
                </a:lnTo>
                <a:lnTo>
                  <a:pt x="478791" y="861059"/>
                </a:lnTo>
                <a:lnTo>
                  <a:pt x="524311" y="853439"/>
                </a:lnTo>
                <a:lnTo>
                  <a:pt x="563740" y="842009"/>
                </a:lnTo>
                <a:lnTo>
                  <a:pt x="431825" y="842009"/>
                </a:lnTo>
                <a:lnTo>
                  <a:pt x="383835" y="839469"/>
                </a:lnTo>
                <a:lnTo>
                  <a:pt x="337472" y="831849"/>
                </a:lnTo>
                <a:lnTo>
                  <a:pt x="293043" y="819149"/>
                </a:lnTo>
                <a:lnTo>
                  <a:pt x="250858" y="801369"/>
                </a:lnTo>
                <a:lnTo>
                  <a:pt x="211226" y="778509"/>
                </a:lnTo>
                <a:lnTo>
                  <a:pt x="174455" y="751839"/>
                </a:lnTo>
                <a:lnTo>
                  <a:pt x="140854" y="722629"/>
                </a:lnTo>
                <a:lnTo>
                  <a:pt x="110731" y="688339"/>
                </a:lnTo>
                <a:lnTo>
                  <a:pt x="84395" y="651509"/>
                </a:lnTo>
                <a:lnTo>
                  <a:pt x="62156" y="612139"/>
                </a:lnTo>
                <a:lnTo>
                  <a:pt x="44321" y="570229"/>
                </a:lnTo>
                <a:lnTo>
                  <a:pt x="31200" y="525779"/>
                </a:lnTo>
                <a:lnTo>
                  <a:pt x="23101" y="478789"/>
                </a:lnTo>
                <a:lnTo>
                  <a:pt x="20332" y="430529"/>
                </a:lnTo>
                <a:lnTo>
                  <a:pt x="23101" y="383539"/>
                </a:lnTo>
                <a:lnTo>
                  <a:pt x="31200" y="336549"/>
                </a:lnTo>
                <a:lnTo>
                  <a:pt x="44321" y="292099"/>
                </a:lnTo>
                <a:lnTo>
                  <a:pt x="62156" y="250189"/>
                </a:lnTo>
                <a:lnTo>
                  <a:pt x="84395" y="210819"/>
                </a:lnTo>
                <a:lnTo>
                  <a:pt x="110731" y="173989"/>
                </a:lnTo>
                <a:lnTo>
                  <a:pt x="140854" y="139699"/>
                </a:lnTo>
                <a:lnTo>
                  <a:pt x="174455" y="110489"/>
                </a:lnTo>
                <a:lnTo>
                  <a:pt x="211226" y="83819"/>
                </a:lnTo>
                <a:lnTo>
                  <a:pt x="250858" y="60959"/>
                </a:lnTo>
                <a:lnTo>
                  <a:pt x="293043" y="43179"/>
                </a:lnTo>
                <a:lnTo>
                  <a:pt x="337472" y="30479"/>
                </a:lnTo>
                <a:lnTo>
                  <a:pt x="383835" y="22859"/>
                </a:lnTo>
                <a:lnTo>
                  <a:pt x="431825" y="19049"/>
                </a:lnTo>
                <a:lnTo>
                  <a:pt x="559359" y="19049"/>
                </a:lnTo>
                <a:lnTo>
                  <a:pt x="524311" y="8889"/>
                </a:lnTo>
                <a:lnTo>
                  <a:pt x="478791" y="2539"/>
                </a:lnTo>
                <a:lnTo>
                  <a:pt x="431825" y="0"/>
                </a:lnTo>
                <a:close/>
              </a:path>
              <a:path w="863600" h="862330">
                <a:moveTo>
                  <a:pt x="559359" y="19049"/>
                </a:moveTo>
                <a:lnTo>
                  <a:pt x="431825" y="19049"/>
                </a:lnTo>
                <a:lnTo>
                  <a:pt x="479812" y="22859"/>
                </a:lnTo>
                <a:lnTo>
                  <a:pt x="526171" y="30479"/>
                </a:lnTo>
                <a:lnTo>
                  <a:pt x="570596" y="43179"/>
                </a:lnTo>
                <a:lnTo>
                  <a:pt x="612776" y="62229"/>
                </a:lnTo>
                <a:lnTo>
                  <a:pt x="652403" y="83819"/>
                </a:lnTo>
                <a:lnTo>
                  <a:pt x="689170" y="110489"/>
                </a:lnTo>
                <a:lnTo>
                  <a:pt x="722766" y="140969"/>
                </a:lnTo>
                <a:lnTo>
                  <a:pt x="752884" y="173989"/>
                </a:lnTo>
                <a:lnTo>
                  <a:pt x="779215" y="210819"/>
                </a:lnTo>
                <a:lnTo>
                  <a:pt x="801451" y="250189"/>
                </a:lnTo>
                <a:lnTo>
                  <a:pt x="819283" y="293369"/>
                </a:lnTo>
                <a:lnTo>
                  <a:pt x="832401" y="336549"/>
                </a:lnTo>
                <a:lnTo>
                  <a:pt x="840499" y="383539"/>
                </a:lnTo>
                <a:lnTo>
                  <a:pt x="843267" y="430529"/>
                </a:lnTo>
                <a:lnTo>
                  <a:pt x="840499" y="478789"/>
                </a:lnTo>
                <a:lnTo>
                  <a:pt x="832401" y="525779"/>
                </a:lnTo>
                <a:lnTo>
                  <a:pt x="819283" y="570229"/>
                </a:lnTo>
                <a:lnTo>
                  <a:pt x="801451" y="612139"/>
                </a:lnTo>
                <a:lnTo>
                  <a:pt x="779215" y="651509"/>
                </a:lnTo>
                <a:lnTo>
                  <a:pt x="752884" y="688339"/>
                </a:lnTo>
                <a:lnTo>
                  <a:pt x="722766" y="722629"/>
                </a:lnTo>
                <a:lnTo>
                  <a:pt x="689170" y="751839"/>
                </a:lnTo>
                <a:lnTo>
                  <a:pt x="652403" y="778509"/>
                </a:lnTo>
                <a:lnTo>
                  <a:pt x="612776" y="801369"/>
                </a:lnTo>
                <a:lnTo>
                  <a:pt x="570596" y="819149"/>
                </a:lnTo>
                <a:lnTo>
                  <a:pt x="526171" y="831849"/>
                </a:lnTo>
                <a:lnTo>
                  <a:pt x="479812" y="839469"/>
                </a:lnTo>
                <a:lnTo>
                  <a:pt x="431825" y="842009"/>
                </a:lnTo>
                <a:lnTo>
                  <a:pt x="563740" y="842009"/>
                </a:lnTo>
                <a:lnTo>
                  <a:pt x="609953" y="824229"/>
                </a:lnTo>
                <a:lnTo>
                  <a:pt x="649543" y="803909"/>
                </a:lnTo>
                <a:lnTo>
                  <a:pt x="686625" y="779779"/>
                </a:lnTo>
                <a:lnTo>
                  <a:pt x="720932" y="751839"/>
                </a:lnTo>
                <a:lnTo>
                  <a:pt x="752198" y="721359"/>
                </a:lnTo>
                <a:lnTo>
                  <a:pt x="780158" y="687069"/>
                </a:lnTo>
                <a:lnTo>
                  <a:pt x="804546" y="648969"/>
                </a:lnTo>
                <a:lnTo>
                  <a:pt x="825097" y="609599"/>
                </a:lnTo>
                <a:lnTo>
                  <a:pt x="841543" y="567689"/>
                </a:lnTo>
                <a:lnTo>
                  <a:pt x="853619" y="524509"/>
                </a:lnTo>
                <a:lnTo>
                  <a:pt x="861060" y="478789"/>
                </a:lnTo>
                <a:lnTo>
                  <a:pt x="863599" y="430529"/>
                </a:lnTo>
                <a:lnTo>
                  <a:pt x="861060" y="384809"/>
                </a:lnTo>
                <a:lnTo>
                  <a:pt x="853619" y="339089"/>
                </a:lnTo>
                <a:lnTo>
                  <a:pt x="841543" y="294639"/>
                </a:lnTo>
                <a:lnTo>
                  <a:pt x="825097" y="252729"/>
                </a:lnTo>
                <a:lnTo>
                  <a:pt x="804546" y="213359"/>
                </a:lnTo>
                <a:lnTo>
                  <a:pt x="780158" y="176529"/>
                </a:lnTo>
                <a:lnTo>
                  <a:pt x="752198" y="142239"/>
                </a:lnTo>
                <a:lnTo>
                  <a:pt x="720932" y="110489"/>
                </a:lnTo>
                <a:lnTo>
                  <a:pt x="686625" y="82549"/>
                </a:lnTo>
                <a:lnTo>
                  <a:pt x="649543" y="58419"/>
                </a:lnTo>
                <a:lnTo>
                  <a:pt x="609953" y="38099"/>
                </a:lnTo>
                <a:lnTo>
                  <a:pt x="568121" y="21589"/>
                </a:lnTo>
                <a:lnTo>
                  <a:pt x="559359" y="19049"/>
                </a:lnTo>
                <a:close/>
              </a:path>
              <a:path w="863600" h="862330">
                <a:moveTo>
                  <a:pt x="311124" y="793749"/>
                </a:moveTo>
                <a:lnTo>
                  <a:pt x="309676" y="793749"/>
                </a:lnTo>
                <a:lnTo>
                  <a:pt x="308940" y="796289"/>
                </a:lnTo>
                <a:lnTo>
                  <a:pt x="309384" y="797559"/>
                </a:lnTo>
                <a:lnTo>
                  <a:pt x="309943" y="797559"/>
                </a:lnTo>
                <a:lnTo>
                  <a:pt x="325733" y="802639"/>
                </a:lnTo>
                <a:lnTo>
                  <a:pt x="352139" y="808989"/>
                </a:lnTo>
                <a:lnTo>
                  <a:pt x="387917" y="814069"/>
                </a:lnTo>
                <a:lnTo>
                  <a:pt x="431825" y="816609"/>
                </a:lnTo>
                <a:lnTo>
                  <a:pt x="477664" y="814069"/>
                </a:lnTo>
                <a:lnTo>
                  <a:pt x="515398" y="807719"/>
                </a:lnTo>
                <a:lnTo>
                  <a:pt x="403097" y="807719"/>
                </a:lnTo>
                <a:lnTo>
                  <a:pt x="369303" y="806449"/>
                </a:lnTo>
                <a:lnTo>
                  <a:pt x="341204" y="801369"/>
                </a:lnTo>
                <a:lnTo>
                  <a:pt x="311124" y="793749"/>
                </a:lnTo>
                <a:close/>
              </a:path>
              <a:path w="863600" h="862330">
                <a:moveTo>
                  <a:pt x="670336" y="730249"/>
                </a:moveTo>
                <a:lnTo>
                  <a:pt x="456920" y="730249"/>
                </a:lnTo>
                <a:lnTo>
                  <a:pt x="468669" y="732789"/>
                </a:lnTo>
                <a:lnTo>
                  <a:pt x="478159" y="739139"/>
                </a:lnTo>
                <a:lnTo>
                  <a:pt x="484504" y="748029"/>
                </a:lnTo>
                <a:lnTo>
                  <a:pt x="486816" y="760729"/>
                </a:lnTo>
                <a:lnTo>
                  <a:pt x="481138" y="778509"/>
                </a:lnTo>
                <a:lnTo>
                  <a:pt x="464697" y="793749"/>
                </a:lnTo>
                <a:lnTo>
                  <a:pt x="438387" y="803909"/>
                </a:lnTo>
                <a:lnTo>
                  <a:pt x="403097" y="807719"/>
                </a:lnTo>
                <a:lnTo>
                  <a:pt x="515398" y="807719"/>
                </a:lnTo>
                <a:lnTo>
                  <a:pt x="522945" y="806449"/>
                </a:lnTo>
                <a:lnTo>
                  <a:pt x="566839" y="792479"/>
                </a:lnTo>
                <a:lnTo>
                  <a:pt x="608519" y="774699"/>
                </a:lnTo>
                <a:lnTo>
                  <a:pt x="647157" y="750569"/>
                </a:lnTo>
                <a:lnTo>
                  <a:pt x="670336" y="730249"/>
                </a:lnTo>
                <a:close/>
              </a:path>
              <a:path w="863600" h="862330">
                <a:moveTo>
                  <a:pt x="69151" y="308609"/>
                </a:moveTo>
                <a:lnTo>
                  <a:pt x="65938" y="308609"/>
                </a:lnTo>
                <a:lnTo>
                  <a:pt x="62804" y="318769"/>
                </a:lnTo>
                <a:lnTo>
                  <a:pt x="56203" y="345439"/>
                </a:lnTo>
                <a:lnTo>
                  <a:pt x="49650" y="383539"/>
                </a:lnTo>
                <a:lnTo>
                  <a:pt x="46659" y="430529"/>
                </a:lnTo>
                <a:lnTo>
                  <a:pt x="49252" y="477519"/>
                </a:lnTo>
                <a:lnTo>
                  <a:pt x="57144" y="523239"/>
                </a:lnTo>
                <a:lnTo>
                  <a:pt x="70392" y="566419"/>
                </a:lnTo>
                <a:lnTo>
                  <a:pt x="89053" y="608329"/>
                </a:lnTo>
                <a:lnTo>
                  <a:pt x="113183" y="647699"/>
                </a:lnTo>
                <a:lnTo>
                  <a:pt x="142840" y="681989"/>
                </a:lnTo>
                <a:lnTo>
                  <a:pt x="178079" y="712469"/>
                </a:lnTo>
                <a:lnTo>
                  <a:pt x="218957" y="736599"/>
                </a:lnTo>
                <a:lnTo>
                  <a:pt x="265531" y="755649"/>
                </a:lnTo>
                <a:lnTo>
                  <a:pt x="309641" y="767079"/>
                </a:lnTo>
                <a:lnTo>
                  <a:pt x="352856" y="770889"/>
                </a:lnTo>
                <a:lnTo>
                  <a:pt x="393834" y="764539"/>
                </a:lnTo>
                <a:lnTo>
                  <a:pt x="418785" y="750569"/>
                </a:lnTo>
                <a:lnTo>
                  <a:pt x="436788" y="736599"/>
                </a:lnTo>
                <a:lnTo>
                  <a:pt x="456920" y="730249"/>
                </a:lnTo>
                <a:lnTo>
                  <a:pt x="670336" y="730249"/>
                </a:lnTo>
                <a:lnTo>
                  <a:pt x="681926" y="720089"/>
                </a:lnTo>
                <a:lnTo>
                  <a:pt x="711996" y="685799"/>
                </a:lnTo>
                <a:lnTo>
                  <a:pt x="729104" y="656589"/>
                </a:lnTo>
                <a:lnTo>
                  <a:pt x="263143" y="656589"/>
                </a:lnTo>
                <a:lnTo>
                  <a:pt x="232631" y="650239"/>
                </a:lnTo>
                <a:lnTo>
                  <a:pt x="210972" y="634999"/>
                </a:lnTo>
                <a:lnTo>
                  <a:pt x="198057" y="612139"/>
                </a:lnTo>
                <a:lnTo>
                  <a:pt x="193776" y="586739"/>
                </a:lnTo>
                <a:lnTo>
                  <a:pt x="196638" y="566419"/>
                </a:lnTo>
                <a:lnTo>
                  <a:pt x="204997" y="543559"/>
                </a:lnTo>
                <a:lnTo>
                  <a:pt x="218508" y="521969"/>
                </a:lnTo>
                <a:lnTo>
                  <a:pt x="236829" y="501649"/>
                </a:lnTo>
                <a:lnTo>
                  <a:pt x="255794" y="486409"/>
                </a:lnTo>
                <a:lnTo>
                  <a:pt x="104063" y="486409"/>
                </a:lnTo>
                <a:lnTo>
                  <a:pt x="84802" y="480059"/>
                </a:lnTo>
                <a:lnTo>
                  <a:pt x="69235" y="463549"/>
                </a:lnTo>
                <a:lnTo>
                  <a:pt x="58824" y="438149"/>
                </a:lnTo>
                <a:lnTo>
                  <a:pt x="55029" y="402589"/>
                </a:lnTo>
                <a:lnTo>
                  <a:pt x="57020" y="368299"/>
                </a:lnTo>
                <a:lnTo>
                  <a:pt x="61533" y="340359"/>
                </a:lnTo>
                <a:lnTo>
                  <a:pt x="66371" y="320039"/>
                </a:lnTo>
                <a:lnTo>
                  <a:pt x="69430" y="309879"/>
                </a:lnTo>
                <a:lnTo>
                  <a:pt x="69151" y="308609"/>
                </a:lnTo>
                <a:close/>
              </a:path>
              <a:path w="863600" h="862330">
                <a:moveTo>
                  <a:pt x="505955" y="372109"/>
                </a:moveTo>
                <a:lnTo>
                  <a:pt x="460943" y="403859"/>
                </a:lnTo>
                <a:lnTo>
                  <a:pt x="432506" y="420369"/>
                </a:lnTo>
                <a:lnTo>
                  <a:pt x="396176" y="441959"/>
                </a:lnTo>
                <a:lnTo>
                  <a:pt x="390972" y="500379"/>
                </a:lnTo>
                <a:lnTo>
                  <a:pt x="380377" y="551179"/>
                </a:lnTo>
                <a:lnTo>
                  <a:pt x="361213" y="593089"/>
                </a:lnTo>
                <a:lnTo>
                  <a:pt x="334762" y="626109"/>
                </a:lnTo>
                <a:lnTo>
                  <a:pt x="301810" y="647699"/>
                </a:lnTo>
                <a:lnTo>
                  <a:pt x="263143" y="656589"/>
                </a:lnTo>
                <a:lnTo>
                  <a:pt x="557390" y="656589"/>
                </a:lnTo>
                <a:lnTo>
                  <a:pt x="503138" y="643889"/>
                </a:lnTo>
                <a:lnTo>
                  <a:pt x="464245" y="613409"/>
                </a:lnTo>
                <a:lnTo>
                  <a:pt x="440825" y="571499"/>
                </a:lnTo>
                <a:lnTo>
                  <a:pt x="432993" y="524509"/>
                </a:lnTo>
                <a:lnTo>
                  <a:pt x="442732" y="468629"/>
                </a:lnTo>
                <a:lnTo>
                  <a:pt x="466043" y="427989"/>
                </a:lnTo>
                <a:lnTo>
                  <a:pt x="494067" y="401319"/>
                </a:lnTo>
                <a:lnTo>
                  <a:pt x="517944" y="387349"/>
                </a:lnTo>
                <a:lnTo>
                  <a:pt x="513156" y="383539"/>
                </a:lnTo>
                <a:lnTo>
                  <a:pt x="509536" y="378459"/>
                </a:lnTo>
                <a:lnTo>
                  <a:pt x="505955" y="372109"/>
                </a:lnTo>
                <a:close/>
              </a:path>
              <a:path w="863600" h="862330">
                <a:moveTo>
                  <a:pt x="754645" y="452119"/>
                </a:moveTo>
                <a:lnTo>
                  <a:pt x="592073" y="452119"/>
                </a:lnTo>
                <a:lnTo>
                  <a:pt x="626814" y="459739"/>
                </a:lnTo>
                <a:lnTo>
                  <a:pt x="651906" y="480059"/>
                </a:lnTo>
                <a:lnTo>
                  <a:pt x="667126" y="510539"/>
                </a:lnTo>
                <a:lnTo>
                  <a:pt x="672249" y="546099"/>
                </a:lnTo>
                <a:lnTo>
                  <a:pt x="663892" y="585469"/>
                </a:lnTo>
                <a:lnTo>
                  <a:pt x="640394" y="621029"/>
                </a:lnTo>
                <a:lnTo>
                  <a:pt x="604108" y="646429"/>
                </a:lnTo>
                <a:lnTo>
                  <a:pt x="557390" y="656589"/>
                </a:lnTo>
                <a:lnTo>
                  <a:pt x="729104" y="656589"/>
                </a:lnTo>
                <a:lnTo>
                  <a:pt x="754735" y="596899"/>
                </a:lnTo>
                <a:lnTo>
                  <a:pt x="766125" y="553719"/>
                </a:lnTo>
                <a:lnTo>
                  <a:pt x="770305" y="511809"/>
                </a:lnTo>
                <a:lnTo>
                  <a:pt x="764140" y="469899"/>
                </a:lnTo>
                <a:lnTo>
                  <a:pt x="754645" y="452119"/>
                </a:lnTo>
                <a:close/>
              </a:path>
              <a:path w="863600" h="862330">
                <a:moveTo>
                  <a:pt x="358381" y="462279"/>
                </a:moveTo>
                <a:lnTo>
                  <a:pt x="316124" y="486409"/>
                </a:lnTo>
                <a:lnTo>
                  <a:pt x="275637" y="516889"/>
                </a:lnTo>
                <a:lnTo>
                  <a:pt x="245242" y="551179"/>
                </a:lnTo>
                <a:lnTo>
                  <a:pt x="233260" y="589279"/>
                </a:lnTo>
                <a:lnTo>
                  <a:pt x="235411" y="601979"/>
                </a:lnTo>
                <a:lnTo>
                  <a:pt x="241487" y="612139"/>
                </a:lnTo>
                <a:lnTo>
                  <a:pt x="250920" y="617219"/>
                </a:lnTo>
                <a:lnTo>
                  <a:pt x="263143" y="618489"/>
                </a:lnTo>
                <a:lnTo>
                  <a:pt x="302610" y="603249"/>
                </a:lnTo>
                <a:lnTo>
                  <a:pt x="330231" y="566419"/>
                </a:lnTo>
                <a:lnTo>
                  <a:pt x="348118" y="516889"/>
                </a:lnTo>
                <a:lnTo>
                  <a:pt x="358381" y="462279"/>
                </a:lnTo>
                <a:close/>
              </a:path>
              <a:path w="863600" h="862330">
                <a:moveTo>
                  <a:pt x="553821" y="406399"/>
                </a:moveTo>
                <a:lnTo>
                  <a:pt x="530755" y="416559"/>
                </a:lnTo>
                <a:lnTo>
                  <a:pt x="505677" y="436879"/>
                </a:lnTo>
                <a:lnTo>
                  <a:pt x="485536" y="471169"/>
                </a:lnTo>
                <a:lnTo>
                  <a:pt x="477278" y="519429"/>
                </a:lnTo>
                <a:lnTo>
                  <a:pt x="483104" y="557529"/>
                </a:lnTo>
                <a:lnTo>
                  <a:pt x="499691" y="588009"/>
                </a:lnTo>
                <a:lnTo>
                  <a:pt x="525702" y="610869"/>
                </a:lnTo>
                <a:lnTo>
                  <a:pt x="559803" y="618489"/>
                </a:lnTo>
                <a:lnTo>
                  <a:pt x="587019" y="613409"/>
                </a:lnTo>
                <a:lnTo>
                  <a:pt x="609698" y="598169"/>
                </a:lnTo>
                <a:lnTo>
                  <a:pt x="625429" y="574039"/>
                </a:lnTo>
                <a:lnTo>
                  <a:pt x="625960" y="571499"/>
                </a:lnTo>
                <a:lnTo>
                  <a:pt x="562165" y="571499"/>
                </a:lnTo>
                <a:lnTo>
                  <a:pt x="545543" y="566419"/>
                </a:lnTo>
                <a:lnTo>
                  <a:pt x="532279" y="554989"/>
                </a:lnTo>
                <a:lnTo>
                  <a:pt x="523496" y="538479"/>
                </a:lnTo>
                <a:lnTo>
                  <a:pt x="520318" y="516889"/>
                </a:lnTo>
                <a:lnTo>
                  <a:pt x="525812" y="491489"/>
                </a:lnTo>
                <a:lnTo>
                  <a:pt x="540946" y="471169"/>
                </a:lnTo>
                <a:lnTo>
                  <a:pt x="563706" y="457199"/>
                </a:lnTo>
                <a:lnTo>
                  <a:pt x="592073" y="452119"/>
                </a:lnTo>
                <a:lnTo>
                  <a:pt x="754645" y="452119"/>
                </a:lnTo>
                <a:lnTo>
                  <a:pt x="750576" y="444499"/>
                </a:lnTo>
                <a:lnTo>
                  <a:pt x="737012" y="426719"/>
                </a:lnTo>
                <a:lnTo>
                  <a:pt x="731617" y="408939"/>
                </a:lnTo>
                <a:lnTo>
                  <a:pt x="588046" y="408939"/>
                </a:lnTo>
                <a:lnTo>
                  <a:pt x="564648" y="407669"/>
                </a:lnTo>
                <a:lnTo>
                  <a:pt x="553821" y="406399"/>
                </a:lnTo>
                <a:close/>
              </a:path>
              <a:path w="863600" h="862330">
                <a:moveTo>
                  <a:pt x="589686" y="487679"/>
                </a:moveTo>
                <a:lnTo>
                  <a:pt x="579133" y="488949"/>
                </a:lnTo>
                <a:lnTo>
                  <a:pt x="569807" y="494029"/>
                </a:lnTo>
                <a:lnTo>
                  <a:pt x="562972" y="502919"/>
                </a:lnTo>
                <a:lnTo>
                  <a:pt x="559892" y="513079"/>
                </a:lnTo>
                <a:lnTo>
                  <a:pt x="562202" y="527049"/>
                </a:lnTo>
                <a:lnTo>
                  <a:pt x="568820" y="537209"/>
                </a:lnTo>
                <a:lnTo>
                  <a:pt x="575733" y="546099"/>
                </a:lnTo>
                <a:lnTo>
                  <a:pt x="578929" y="554989"/>
                </a:lnTo>
                <a:lnTo>
                  <a:pt x="578929" y="566419"/>
                </a:lnTo>
                <a:lnTo>
                  <a:pt x="570560" y="571499"/>
                </a:lnTo>
                <a:lnTo>
                  <a:pt x="625960" y="571499"/>
                </a:lnTo>
                <a:lnTo>
                  <a:pt x="631799" y="543559"/>
                </a:lnTo>
                <a:lnTo>
                  <a:pt x="629255" y="523239"/>
                </a:lnTo>
                <a:lnTo>
                  <a:pt x="621506" y="505459"/>
                </a:lnTo>
                <a:lnTo>
                  <a:pt x="608375" y="492759"/>
                </a:lnTo>
                <a:lnTo>
                  <a:pt x="589686" y="487679"/>
                </a:lnTo>
                <a:close/>
              </a:path>
              <a:path w="863600" h="862330">
                <a:moveTo>
                  <a:pt x="812239" y="375919"/>
                </a:moveTo>
                <a:lnTo>
                  <a:pt x="759561" y="375919"/>
                </a:lnTo>
                <a:lnTo>
                  <a:pt x="778790" y="382269"/>
                </a:lnTo>
                <a:lnTo>
                  <a:pt x="794321" y="398779"/>
                </a:lnTo>
                <a:lnTo>
                  <a:pt x="804727" y="425449"/>
                </a:lnTo>
                <a:lnTo>
                  <a:pt x="808445" y="459739"/>
                </a:lnTo>
                <a:lnTo>
                  <a:pt x="808505" y="462279"/>
                </a:lnTo>
                <a:lnTo>
                  <a:pt x="806401" y="496569"/>
                </a:lnTo>
                <a:lnTo>
                  <a:pt x="801474" y="525779"/>
                </a:lnTo>
                <a:lnTo>
                  <a:pt x="796514" y="544829"/>
                </a:lnTo>
                <a:lnTo>
                  <a:pt x="794232" y="553719"/>
                </a:lnTo>
                <a:lnTo>
                  <a:pt x="794499" y="553719"/>
                </a:lnTo>
                <a:lnTo>
                  <a:pt x="796848" y="554989"/>
                </a:lnTo>
                <a:lnTo>
                  <a:pt x="797547" y="554989"/>
                </a:lnTo>
                <a:lnTo>
                  <a:pt x="797725" y="553719"/>
                </a:lnTo>
                <a:lnTo>
                  <a:pt x="800900" y="544829"/>
                </a:lnTo>
                <a:lnTo>
                  <a:pt x="807651" y="518159"/>
                </a:lnTo>
                <a:lnTo>
                  <a:pt x="814243" y="480059"/>
                </a:lnTo>
                <a:lnTo>
                  <a:pt x="816940" y="430529"/>
                </a:lnTo>
                <a:lnTo>
                  <a:pt x="814015" y="386079"/>
                </a:lnTo>
                <a:lnTo>
                  <a:pt x="812239" y="375919"/>
                </a:lnTo>
                <a:close/>
              </a:path>
              <a:path w="863600" h="862330">
                <a:moveTo>
                  <a:pt x="431825" y="45719"/>
                </a:moveTo>
                <a:lnTo>
                  <a:pt x="386017" y="48259"/>
                </a:lnTo>
                <a:lnTo>
                  <a:pt x="340829" y="57149"/>
                </a:lnTo>
                <a:lnTo>
                  <a:pt x="297057" y="69849"/>
                </a:lnTo>
                <a:lnTo>
                  <a:pt x="255499" y="88899"/>
                </a:lnTo>
                <a:lnTo>
                  <a:pt x="216954" y="113029"/>
                </a:lnTo>
                <a:lnTo>
                  <a:pt x="182219" y="142239"/>
                </a:lnTo>
                <a:lnTo>
                  <a:pt x="152092" y="177799"/>
                </a:lnTo>
                <a:lnTo>
                  <a:pt x="127370" y="218439"/>
                </a:lnTo>
                <a:lnTo>
                  <a:pt x="108851" y="265429"/>
                </a:lnTo>
                <a:lnTo>
                  <a:pt x="97486" y="308609"/>
                </a:lnTo>
                <a:lnTo>
                  <a:pt x="93294" y="351789"/>
                </a:lnTo>
                <a:lnTo>
                  <a:pt x="99465" y="393699"/>
                </a:lnTo>
                <a:lnTo>
                  <a:pt x="113042" y="419099"/>
                </a:lnTo>
                <a:lnTo>
                  <a:pt x="126619" y="436879"/>
                </a:lnTo>
                <a:lnTo>
                  <a:pt x="132791" y="457199"/>
                </a:lnTo>
                <a:lnTo>
                  <a:pt x="130488" y="468629"/>
                </a:lnTo>
                <a:lnTo>
                  <a:pt x="124256" y="477519"/>
                </a:lnTo>
                <a:lnTo>
                  <a:pt x="115110" y="483869"/>
                </a:lnTo>
                <a:lnTo>
                  <a:pt x="104063" y="486409"/>
                </a:lnTo>
                <a:lnTo>
                  <a:pt x="255794" y="486409"/>
                </a:lnTo>
                <a:lnTo>
                  <a:pt x="263697" y="480059"/>
                </a:lnTo>
                <a:lnTo>
                  <a:pt x="292911" y="461009"/>
                </a:lnTo>
                <a:lnTo>
                  <a:pt x="325485" y="443229"/>
                </a:lnTo>
                <a:lnTo>
                  <a:pt x="362432" y="424179"/>
                </a:lnTo>
                <a:lnTo>
                  <a:pt x="363438" y="417829"/>
                </a:lnTo>
                <a:lnTo>
                  <a:pt x="318160" y="417829"/>
                </a:lnTo>
                <a:lnTo>
                  <a:pt x="300393" y="414019"/>
                </a:lnTo>
                <a:lnTo>
                  <a:pt x="285427" y="403859"/>
                </a:lnTo>
                <a:lnTo>
                  <a:pt x="274274" y="389889"/>
                </a:lnTo>
                <a:lnTo>
                  <a:pt x="267944" y="373379"/>
                </a:lnTo>
                <a:lnTo>
                  <a:pt x="244635" y="368299"/>
                </a:lnTo>
                <a:lnTo>
                  <a:pt x="225929" y="354329"/>
                </a:lnTo>
                <a:lnTo>
                  <a:pt x="213277" y="335279"/>
                </a:lnTo>
                <a:lnTo>
                  <a:pt x="208127" y="308609"/>
                </a:lnTo>
                <a:lnTo>
                  <a:pt x="210088" y="289559"/>
                </a:lnTo>
                <a:lnTo>
                  <a:pt x="215749" y="273049"/>
                </a:lnTo>
                <a:lnTo>
                  <a:pt x="224774" y="261619"/>
                </a:lnTo>
                <a:lnTo>
                  <a:pt x="236829" y="257809"/>
                </a:lnTo>
                <a:lnTo>
                  <a:pt x="290391" y="257809"/>
                </a:lnTo>
                <a:lnTo>
                  <a:pt x="296205" y="245109"/>
                </a:lnTo>
                <a:lnTo>
                  <a:pt x="327808" y="210819"/>
                </a:lnTo>
                <a:lnTo>
                  <a:pt x="366026" y="198119"/>
                </a:lnTo>
                <a:lnTo>
                  <a:pt x="734651" y="198119"/>
                </a:lnTo>
                <a:lnTo>
                  <a:pt x="720969" y="181609"/>
                </a:lnTo>
                <a:lnTo>
                  <a:pt x="685827" y="151129"/>
                </a:lnTo>
                <a:lnTo>
                  <a:pt x="653510" y="132079"/>
                </a:lnTo>
                <a:lnTo>
                  <a:pt x="406679" y="132079"/>
                </a:lnTo>
                <a:lnTo>
                  <a:pt x="394444" y="129539"/>
                </a:lnTo>
                <a:lnTo>
                  <a:pt x="385013" y="123189"/>
                </a:lnTo>
                <a:lnTo>
                  <a:pt x="378943" y="114299"/>
                </a:lnTo>
                <a:lnTo>
                  <a:pt x="376796" y="102869"/>
                </a:lnTo>
                <a:lnTo>
                  <a:pt x="382644" y="83819"/>
                </a:lnTo>
                <a:lnTo>
                  <a:pt x="399365" y="68579"/>
                </a:lnTo>
                <a:lnTo>
                  <a:pt x="425729" y="58419"/>
                </a:lnTo>
                <a:lnTo>
                  <a:pt x="460501" y="54609"/>
                </a:lnTo>
                <a:lnTo>
                  <a:pt x="509582" y="54609"/>
                </a:lnTo>
                <a:lnTo>
                  <a:pt x="477551" y="48259"/>
                </a:lnTo>
                <a:lnTo>
                  <a:pt x="431825" y="45719"/>
                </a:lnTo>
                <a:close/>
              </a:path>
              <a:path w="863600" h="862330">
                <a:moveTo>
                  <a:pt x="366026" y="401319"/>
                </a:moveTo>
                <a:lnTo>
                  <a:pt x="355179" y="408939"/>
                </a:lnTo>
                <a:lnTo>
                  <a:pt x="342988" y="414019"/>
                </a:lnTo>
                <a:lnTo>
                  <a:pt x="330350" y="416559"/>
                </a:lnTo>
                <a:lnTo>
                  <a:pt x="318160" y="417829"/>
                </a:lnTo>
                <a:lnTo>
                  <a:pt x="363438" y="417829"/>
                </a:lnTo>
                <a:lnTo>
                  <a:pt x="363639" y="416559"/>
                </a:lnTo>
                <a:lnTo>
                  <a:pt x="364807" y="410209"/>
                </a:lnTo>
                <a:lnTo>
                  <a:pt x="366026" y="401319"/>
                </a:lnTo>
                <a:close/>
              </a:path>
              <a:path w="863600" h="862330">
                <a:moveTo>
                  <a:pt x="811129" y="369569"/>
                </a:moveTo>
                <a:lnTo>
                  <a:pt x="585444" y="369569"/>
                </a:lnTo>
                <a:lnTo>
                  <a:pt x="596825" y="370839"/>
                </a:lnTo>
                <a:lnTo>
                  <a:pt x="607968" y="373379"/>
                </a:lnTo>
                <a:lnTo>
                  <a:pt x="616605" y="379729"/>
                </a:lnTo>
                <a:lnTo>
                  <a:pt x="620471" y="388619"/>
                </a:lnTo>
                <a:lnTo>
                  <a:pt x="610994" y="403859"/>
                </a:lnTo>
                <a:lnTo>
                  <a:pt x="588046" y="408939"/>
                </a:lnTo>
                <a:lnTo>
                  <a:pt x="731617" y="408939"/>
                </a:lnTo>
                <a:lnTo>
                  <a:pt x="759561" y="375919"/>
                </a:lnTo>
                <a:lnTo>
                  <a:pt x="812239" y="375919"/>
                </a:lnTo>
                <a:lnTo>
                  <a:pt x="811129" y="369569"/>
                </a:lnTo>
                <a:close/>
              </a:path>
              <a:path w="863600" h="862330">
                <a:moveTo>
                  <a:pt x="494598" y="297179"/>
                </a:moveTo>
                <a:lnTo>
                  <a:pt x="431825" y="297179"/>
                </a:lnTo>
                <a:lnTo>
                  <a:pt x="436587" y="304799"/>
                </a:lnTo>
                <a:lnTo>
                  <a:pt x="436587" y="312419"/>
                </a:lnTo>
                <a:lnTo>
                  <a:pt x="433283" y="326389"/>
                </a:lnTo>
                <a:lnTo>
                  <a:pt x="424938" y="341629"/>
                </a:lnTo>
                <a:lnTo>
                  <a:pt x="413902" y="356869"/>
                </a:lnTo>
                <a:lnTo>
                  <a:pt x="402526" y="369569"/>
                </a:lnTo>
                <a:lnTo>
                  <a:pt x="400324" y="382269"/>
                </a:lnTo>
                <a:lnTo>
                  <a:pt x="398908" y="392429"/>
                </a:lnTo>
                <a:lnTo>
                  <a:pt x="398152" y="400049"/>
                </a:lnTo>
                <a:lnTo>
                  <a:pt x="397929" y="406399"/>
                </a:lnTo>
                <a:lnTo>
                  <a:pt x="426223" y="388619"/>
                </a:lnTo>
                <a:lnTo>
                  <a:pt x="471766" y="359409"/>
                </a:lnTo>
                <a:lnTo>
                  <a:pt x="494017" y="344169"/>
                </a:lnTo>
                <a:lnTo>
                  <a:pt x="492629" y="337819"/>
                </a:lnTo>
                <a:lnTo>
                  <a:pt x="491917" y="330199"/>
                </a:lnTo>
                <a:lnTo>
                  <a:pt x="491707" y="325119"/>
                </a:lnTo>
                <a:lnTo>
                  <a:pt x="491616" y="316229"/>
                </a:lnTo>
                <a:lnTo>
                  <a:pt x="494598" y="297179"/>
                </a:lnTo>
                <a:close/>
              </a:path>
              <a:path w="863600" h="862330">
                <a:moveTo>
                  <a:pt x="577722" y="198119"/>
                </a:moveTo>
                <a:lnTo>
                  <a:pt x="366026" y="198119"/>
                </a:lnTo>
                <a:lnTo>
                  <a:pt x="387514" y="201929"/>
                </a:lnTo>
                <a:lnTo>
                  <a:pt x="399807" y="212089"/>
                </a:lnTo>
                <a:lnTo>
                  <a:pt x="405372" y="224789"/>
                </a:lnTo>
                <a:lnTo>
                  <a:pt x="406679" y="236219"/>
                </a:lnTo>
                <a:lnTo>
                  <a:pt x="397186" y="278129"/>
                </a:lnTo>
                <a:lnTo>
                  <a:pt x="372891" y="318769"/>
                </a:lnTo>
                <a:lnTo>
                  <a:pt x="340071" y="350519"/>
                </a:lnTo>
                <a:lnTo>
                  <a:pt x="305003" y="369569"/>
                </a:lnTo>
                <a:lnTo>
                  <a:pt x="306676" y="374649"/>
                </a:lnTo>
                <a:lnTo>
                  <a:pt x="310245" y="380999"/>
                </a:lnTo>
                <a:lnTo>
                  <a:pt x="316276" y="386079"/>
                </a:lnTo>
                <a:lnTo>
                  <a:pt x="325335" y="388619"/>
                </a:lnTo>
                <a:lnTo>
                  <a:pt x="339247" y="384809"/>
                </a:lnTo>
                <a:lnTo>
                  <a:pt x="353153" y="378459"/>
                </a:lnTo>
                <a:lnTo>
                  <a:pt x="365714" y="368299"/>
                </a:lnTo>
                <a:lnTo>
                  <a:pt x="375589" y="358139"/>
                </a:lnTo>
                <a:lnTo>
                  <a:pt x="381533" y="337819"/>
                </a:lnTo>
                <a:lnTo>
                  <a:pt x="391733" y="318769"/>
                </a:lnTo>
                <a:lnTo>
                  <a:pt x="405516" y="303529"/>
                </a:lnTo>
                <a:lnTo>
                  <a:pt x="422211" y="297179"/>
                </a:lnTo>
                <a:lnTo>
                  <a:pt x="494598" y="297179"/>
                </a:lnTo>
                <a:lnTo>
                  <a:pt x="498175" y="274319"/>
                </a:lnTo>
                <a:lnTo>
                  <a:pt x="516281" y="236219"/>
                </a:lnTo>
                <a:lnTo>
                  <a:pt x="543582" y="208279"/>
                </a:lnTo>
                <a:lnTo>
                  <a:pt x="577722" y="198119"/>
                </a:lnTo>
                <a:close/>
              </a:path>
              <a:path w="863600" h="862330">
                <a:moveTo>
                  <a:pt x="734651" y="198119"/>
                </a:moveTo>
                <a:lnTo>
                  <a:pt x="577722" y="198119"/>
                </a:lnTo>
                <a:lnTo>
                  <a:pt x="595870" y="200659"/>
                </a:lnTo>
                <a:lnTo>
                  <a:pt x="608974" y="209549"/>
                </a:lnTo>
                <a:lnTo>
                  <a:pt x="616920" y="223519"/>
                </a:lnTo>
                <a:lnTo>
                  <a:pt x="619594" y="238759"/>
                </a:lnTo>
                <a:lnTo>
                  <a:pt x="613409" y="267969"/>
                </a:lnTo>
                <a:lnTo>
                  <a:pt x="596123" y="297179"/>
                </a:lnTo>
                <a:lnTo>
                  <a:pt x="569644" y="325119"/>
                </a:lnTo>
                <a:lnTo>
                  <a:pt x="535876" y="351789"/>
                </a:lnTo>
                <a:lnTo>
                  <a:pt x="538983" y="359409"/>
                </a:lnTo>
                <a:lnTo>
                  <a:pt x="542939" y="365759"/>
                </a:lnTo>
                <a:lnTo>
                  <a:pt x="547783" y="370839"/>
                </a:lnTo>
                <a:lnTo>
                  <a:pt x="553554" y="374649"/>
                </a:lnTo>
                <a:lnTo>
                  <a:pt x="556303" y="373379"/>
                </a:lnTo>
                <a:lnTo>
                  <a:pt x="563541" y="370839"/>
                </a:lnTo>
                <a:lnTo>
                  <a:pt x="573759" y="369569"/>
                </a:lnTo>
                <a:lnTo>
                  <a:pt x="811129" y="369569"/>
                </a:lnTo>
                <a:lnTo>
                  <a:pt x="806024" y="340359"/>
                </a:lnTo>
                <a:lnTo>
                  <a:pt x="792845" y="297179"/>
                </a:lnTo>
                <a:lnTo>
                  <a:pt x="774356" y="255269"/>
                </a:lnTo>
                <a:lnTo>
                  <a:pt x="750438" y="217169"/>
                </a:lnTo>
                <a:lnTo>
                  <a:pt x="734651" y="198119"/>
                </a:lnTo>
                <a:close/>
              </a:path>
              <a:path w="863600" h="862330">
                <a:moveTo>
                  <a:pt x="290391" y="257809"/>
                </a:moveTo>
                <a:lnTo>
                  <a:pt x="244017" y="257809"/>
                </a:lnTo>
                <a:lnTo>
                  <a:pt x="246405" y="264159"/>
                </a:lnTo>
                <a:lnTo>
                  <a:pt x="246405" y="267969"/>
                </a:lnTo>
                <a:lnTo>
                  <a:pt x="245472" y="274319"/>
                </a:lnTo>
                <a:lnTo>
                  <a:pt x="243420" y="281939"/>
                </a:lnTo>
                <a:lnTo>
                  <a:pt x="241369" y="293369"/>
                </a:lnTo>
                <a:lnTo>
                  <a:pt x="254559" y="336549"/>
                </a:lnTo>
                <a:lnTo>
                  <a:pt x="266750" y="340359"/>
                </a:lnTo>
                <a:lnTo>
                  <a:pt x="274693" y="292099"/>
                </a:lnTo>
                <a:lnTo>
                  <a:pt x="290391" y="257809"/>
                </a:lnTo>
                <a:close/>
              </a:path>
              <a:path w="863600" h="862330">
                <a:moveTo>
                  <a:pt x="365404" y="229869"/>
                </a:moveTo>
                <a:lnTo>
                  <a:pt x="345544" y="237489"/>
                </a:lnTo>
                <a:lnTo>
                  <a:pt x="325081" y="265429"/>
                </a:lnTo>
                <a:lnTo>
                  <a:pt x="309086" y="302259"/>
                </a:lnTo>
                <a:lnTo>
                  <a:pt x="302628" y="336549"/>
                </a:lnTo>
                <a:lnTo>
                  <a:pt x="333037" y="312419"/>
                </a:lnTo>
                <a:lnTo>
                  <a:pt x="359348" y="279399"/>
                </a:lnTo>
                <a:lnTo>
                  <a:pt x="372992" y="247649"/>
                </a:lnTo>
                <a:lnTo>
                  <a:pt x="365404" y="229869"/>
                </a:lnTo>
                <a:close/>
              </a:path>
              <a:path w="863600" h="862330">
                <a:moveTo>
                  <a:pt x="580034" y="231139"/>
                </a:moveTo>
                <a:lnTo>
                  <a:pt x="564355" y="233679"/>
                </a:lnTo>
                <a:lnTo>
                  <a:pt x="547555" y="252729"/>
                </a:lnTo>
                <a:lnTo>
                  <a:pt x="534159" y="283209"/>
                </a:lnTo>
                <a:lnTo>
                  <a:pt x="528688" y="318769"/>
                </a:lnTo>
                <a:lnTo>
                  <a:pt x="554758" y="293369"/>
                </a:lnTo>
                <a:lnTo>
                  <a:pt x="575568" y="266699"/>
                </a:lnTo>
                <a:lnTo>
                  <a:pt x="585775" y="245109"/>
                </a:lnTo>
                <a:lnTo>
                  <a:pt x="580034" y="231139"/>
                </a:lnTo>
                <a:close/>
              </a:path>
              <a:path w="863600" h="862330">
                <a:moveTo>
                  <a:pt x="510743" y="92709"/>
                </a:moveTo>
                <a:lnTo>
                  <a:pt x="469772" y="99059"/>
                </a:lnTo>
                <a:lnTo>
                  <a:pt x="444823" y="111759"/>
                </a:lnTo>
                <a:lnTo>
                  <a:pt x="426818" y="125729"/>
                </a:lnTo>
                <a:lnTo>
                  <a:pt x="406679" y="132079"/>
                </a:lnTo>
                <a:lnTo>
                  <a:pt x="653510" y="132079"/>
                </a:lnTo>
                <a:lnTo>
                  <a:pt x="644892" y="126999"/>
                </a:lnTo>
                <a:lnTo>
                  <a:pt x="598042" y="107949"/>
                </a:lnTo>
                <a:lnTo>
                  <a:pt x="575495" y="101599"/>
                </a:lnTo>
                <a:lnTo>
                  <a:pt x="553950" y="96519"/>
                </a:lnTo>
                <a:lnTo>
                  <a:pt x="532625" y="93979"/>
                </a:lnTo>
                <a:lnTo>
                  <a:pt x="510743" y="92709"/>
                </a:lnTo>
                <a:close/>
              </a:path>
              <a:path w="863600" h="862330">
                <a:moveTo>
                  <a:pt x="509582" y="54609"/>
                </a:moveTo>
                <a:lnTo>
                  <a:pt x="460501" y="54609"/>
                </a:lnTo>
                <a:lnTo>
                  <a:pt x="498024" y="57149"/>
                </a:lnTo>
                <a:lnTo>
                  <a:pt x="526945" y="62229"/>
                </a:lnTo>
                <a:lnTo>
                  <a:pt x="545669" y="67309"/>
                </a:lnTo>
                <a:lnTo>
                  <a:pt x="552602" y="69849"/>
                </a:lnTo>
                <a:lnTo>
                  <a:pt x="553732" y="69849"/>
                </a:lnTo>
                <a:lnTo>
                  <a:pt x="554608" y="67309"/>
                </a:lnTo>
                <a:lnTo>
                  <a:pt x="554189" y="66039"/>
                </a:lnTo>
                <a:lnTo>
                  <a:pt x="553821" y="66039"/>
                </a:lnTo>
                <a:lnTo>
                  <a:pt x="542842" y="62229"/>
                </a:lnTo>
                <a:lnTo>
                  <a:pt x="515988" y="55879"/>
                </a:lnTo>
                <a:lnTo>
                  <a:pt x="509582" y="54609"/>
                </a:lnTo>
                <a:close/>
              </a:path>
            </a:pathLst>
          </a:custGeom>
          <a:solidFill>
            <a:srgbClr val="FFFFFF"/>
          </a:solidFill>
        </p:spPr>
        <p:txBody>
          <a:bodyPr wrap="square" lIns="0" tIns="0" rIns="0" bIns="0" rtlCol="0"/>
          <a:lstStyle/>
          <a:p>
            <a:endParaRPr sz="949">
              <a:solidFill>
                <a:srgbClr val="1E4191"/>
              </a:solidFill>
            </a:endParaRPr>
          </a:p>
        </p:txBody>
      </p:sp>
      <p:sp>
        <p:nvSpPr>
          <p:cNvPr id="2" name="Title 1"/>
          <p:cNvSpPr>
            <a:spLocks noGrp="1"/>
          </p:cNvSpPr>
          <p:nvPr>
            <p:ph type="title"/>
          </p:nvPr>
        </p:nvSpPr>
        <p:spPr/>
        <p:txBody>
          <a:bodyPr/>
          <a:lstStyle/>
          <a:p>
            <a:r>
              <a:rPr lang="en-US" sz="2700" dirty="0">
                <a:solidFill>
                  <a:schemeClr val="bg1"/>
                </a:solidFill>
              </a:rPr>
              <a:t>Microservices Transformation Process</a:t>
            </a:r>
          </a:p>
        </p:txBody>
      </p:sp>
      <p:cxnSp>
        <p:nvCxnSpPr>
          <p:cNvPr id="17" name="Straight Connector 16"/>
          <p:cNvCxnSpPr/>
          <p:nvPr/>
        </p:nvCxnSpPr>
        <p:spPr>
          <a:xfrm>
            <a:off x="5951965" y="816057"/>
            <a:ext cx="0" cy="3792071"/>
          </a:xfrm>
          <a:prstGeom prst="line">
            <a:avLst/>
          </a:prstGeom>
          <a:ln>
            <a:solidFill>
              <a:srgbClr val="007EA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278" y="1241343"/>
            <a:ext cx="425087" cy="219291"/>
          </a:xfrm>
          <a:prstGeom prst="rect">
            <a:avLst/>
          </a:prstGeom>
          <a:noFill/>
        </p:spPr>
        <p:txBody>
          <a:bodyPr wrap="square" rtlCol="0">
            <a:spAutoFit/>
          </a:bodyPr>
          <a:lstStyle/>
          <a:p>
            <a:r>
              <a:rPr lang="en-US" sz="825" b="1" dirty="0"/>
              <a:t>UI</a:t>
            </a:r>
          </a:p>
        </p:txBody>
      </p:sp>
      <p:sp>
        <p:nvSpPr>
          <p:cNvPr id="11" name="TextBox 10"/>
          <p:cNvSpPr txBox="1"/>
          <p:nvPr/>
        </p:nvSpPr>
        <p:spPr>
          <a:xfrm>
            <a:off x="307278" y="1963359"/>
            <a:ext cx="757351" cy="473206"/>
          </a:xfrm>
          <a:prstGeom prst="rect">
            <a:avLst/>
          </a:prstGeom>
          <a:noFill/>
        </p:spPr>
        <p:txBody>
          <a:bodyPr wrap="square" rtlCol="0">
            <a:spAutoFit/>
          </a:bodyPr>
          <a:lstStyle/>
          <a:p>
            <a:r>
              <a:rPr lang="en-US" sz="825" b="1" dirty="0"/>
              <a:t>Application </a:t>
            </a:r>
            <a:br>
              <a:rPr lang="en-US" sz="825" b="1" dirty="0"/>
            </a:br>
            <a:r>
              <a:rPr lang="en-US" sz="825" b="1" dirty="0"/>
              <a:t>Services</a:t>
            </a:r>
            <a:br>
              <a:rPr lang="en-US" sz="825" b="1" dirty="0"/>
            </a:br>
            <a:r>
              <a:rPr lang="en-US" sz="825" b="1" dirty="0"/>
              <a:t>Layer</a:t>
            </a:r>
          </a:p>
        </p:txBody>
      </p:sp>
      <p:sp>
        <p:nvSpPr>
          <p:cNvPr id="12" name="TextBox 11"/>
          <p:cNvSpPr txBox="1"/>
          <p:nvPr/>
        </p:nvSpPr>
        <p:spPr>
          <a:xfrm>
            <a:off x="307278" y="3953195"/>
            <a:ext cx="866015" cy="346249"/>
          </a:xfrm>
          <a:prstGeom prst="rect">
            <a:avLst/>
          </a:prstGeom>
          <a:noFill/>
        </p:spPr>
        <p:txBody>
          <a:bodyPr wrap="square" rtlCol="0">
            <a:spAutoFit/>
          </a:bodyPr>
          <a:lstStyle/>
          <a:p>
            <a:r>
              <a:rPr lang="en-US" sz="825" b="1" dirty="0"/>
              <a:t>Backend   </a:t>
            </a:r>
            <a:br>
              <a:rPr lang="en-US" sz="825" b="1" dirty="0"/>
            </a:br>
            <a:r>
              <a:rPr lang="en-US" sz="825" b="1" dirty="0"/>
              <a:t>Dependencies</a:t>
            </a:r>
          </a:p>
        </p:txBody>
      </p:sp>
      <p:sp>
        <p:nvSpPr>
          <p:cNvPr id="13" name="TextBox 12"/>
          <p:cNvSpPr txBox="1"/>
          <p:nvPr/>
        </p:nvSpPr>
        <p:spPr>
          <a:xfrm>
            <a:off x="307278" y="4469573"/>
            <a:ext cx="866015" cy="219291"/>
          </a:xfrm>
          <a:prstGeom prst="rect">
            <a:avLst/>
          </a:prstGeom>
          <a:noFill/>
        </p:spPr>
        <p:txBody>
          <a:bodyPr wrap="square" rtlCol="0">
            <a:spAutoFit/>
          </a:bodyPr>
          <a:lstStyle/>
          <a:p>
            <a:r>
              <a:rPr lang="en-US" sz="825" b="1" dirty="0"/>
              <a:t>Infrastructure</a:t>
            </a:r>
          </a:p>
        </p:txBody>
      </p:sp>
      <p:grpSp>
        <p:nvGrpSpPr>
          <p:cNvPr id="9" name="Group 8"/>
          <p:cNvGrpSpPr/>
          <p:nvPr/>
        </p:nvGrpSpPr>
        <p:grpSpPr>
          <a:xfrm>
            <a:off x="1778182" y="1010869"/>
            <a:ext cx="1224623" cy="741621"/>
            <a:chOff x="1259225" y="1967024"/>
            <a:chExt cx="1632831" cy="988828"/>
          </a:xfrm>
        </p:grpSpPr>
        <p:sp>
          <p:nvSpPr>
            <p:cNvPr id="14" name="Rectangle 13"/>
            <p:cNvSpPr/>
            <p:nvPr/>
          </p:nvSpPr>
          <p:spPr>
            <a:xfrm>
              <a:off x="1259225" y="1967024"/>
              <a:ext cx="1632831" cy="988828"/>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5" name="Rectangle 14"/>
            <p:cNvSpPr/>
            <p:nvPr/>
          </p:nvSpPr>
          <p:spPr>
            <a:xfrm>
              <a:off x="1329927" y="211842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6" name="Rectangle 15"/>
            <p:cNvSpPr/>
            <p:nvPr/>
          </p:nvSpPr>
          <p:spPr>
            <a:xfrm>
              <a:off x="1329927" y="2354411"/>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1329926" y="259039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9" name="Rectangle 18"/>
            <p:cNvSpPr/>
            <p:nvPr/>
          </p:nvSpPr>
          <p:spPr>
            <a:xfrm>
              <a:off x="1259225" y="2826799"/>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0" name="Rectangle 19"/>
            <p:cNvSpPr/>
            <p:nvPr/>
          </p:nvSpPr>
          <p:spPr>
            <a:xfrm>
              <a:off x="1259225" y="1967024"/>
              <a:ext cx="1632831" cy="129053"/>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1" name="Rectangle 20"/>
            <p:cNvSpPr/>
            <p:nvPr/>
          </p:nvSpPr>
          <p:spPr>
            <a:xfrm>
              <a:off x="1623526" y="2149869"/>
              <a:ext cx="1126128" cy="623137"/>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7" name="Freeform 6"/>
            <p:cNvSpPr/>
            <p:nvPr/>
          </p:nvSpPr>
          <p:spPr>
            <a:xfrm>
              <a:off x="2076230" y="21916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 name="Freeform 25"/>
            <p:cNvSpPr/>
            <p:nvPr/>
          </p:nvSpPr>
          <p:spPr>
            <a:xfrm>
              <a:off x="2100880" y="2344012"/>
              <a:ext cx="486780" cy="60770"/>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7" name="Rectangle 26"/>
            <p:cNvSpPr/>
            <p:nvPr/>
          </p:nvSpPr>
          <p:spPr>
            <a:xfrm>
              <a:off x="1687556" y="2182507"/>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 name="Rectangle 27"/>
            <p:cNvSpPr/>
            <p:nvPr/>
          </p:nvSpPr>
          <p:spPr>
            <a:xfrm>
              <a:off x="1698760" y="2482826"/>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9" name="Rectangle 28"/>
            <p:cNvSpPr/>
            <p:nvPr/>
          </p:nvSpPr>
          <p:spPr>
            <a:xfrm>
              <a:off x="2032697" y="2473855"/>
              <a:ext cx="237657" cy="1826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grpSp>
      <p:sp>
        <p:nvSpPr>
          <p:cNvPr id="40" name="Rectangle 39"/>
          <p:cNvSpPr/>
          <p:nvPr/>
        </p:nvSpPr>
        <p:spPr>
          <a:xfrm>
            <a:off x="1260344" y="1141109"/>
            <a:ext cx="60869" cy="66208"/>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solidFill>
              <a:latin typeface="Arial" panose="020B0604020202020204" pitchFamily="34" charset="0"/>
              <a:cs typeface="Arial" panose="020B0604020202020204" pitchFamily="34" charset="0"/>
            </a:endParaRPr>
          </a:p>
        </p:txBody>
      </p:sp>
      <p:sp>
        <p:nvSpPr>
          <p:cNvPr id="41" name="Rectangle 40"/>
          <p:cNvSpPr/>
          <p:nvPr/>
        </p:nvSpPr>
        <p:spPr>
          <a:xfrm>
            <a:off x="1260344" y="1280942"/>
            <a:ext cx="60869" cy="66208"/>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solidFill>
              <a:latin typeface="Arial" panose="020B0604020202020204" pitchFamily="34" charset="0"/>
              <a:cs typeface="Arial" panose="020B0604020202020204" pitchFamily="34" charset="0"/>
            </a:endParaRPr>
          </a:p>
        </p:txBody>
      </p:sp>
      <p:sp>
        <p:nvSpPr>
          <p:cNvPr id="42" name="Rectangle 41"/>
          <p:cNvSpPr/>
          <p:nvPr/>
        </p:nvSpPr>
        <p:spPr>
          <a:xfrm>
            <a:off x="1260344" y="1411249"/>
            <a:ext cx="60869" cy="66208"/>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solidFill>
              <a:latin typeface="Arial" panose="020B0604020202020204" pitchFamily="34" charset="0"/>
              <a:cs typeface="Arial" panose="020B0604020202020204" pitchFamily="34" charset="0"/>
            </a:endParaRPr>
          </a:p>
        </p:txBody>
      </p:sp>
      <p:sp>
        <p:nvSpPr>
          <p:cNvPr id="45" name="Rounded Rectangle 44"/>
          <p:cNvSpPr/>
          <p:nvPr/>
        </p:nvSpPr>
        <p:spPr>
          <a:xfrm>
            <a:off x="1335540" y="1103985"/>
            <a:ext cx="288422" cy="501544"/>
          </a:xfrm>
          <a:prstGeom prst="roundRect">
            <a:avLst/>
          </a:prstGeom>
          <a:noFill/>
          <a:ln w="63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46" name="Freeform 45"/>
          <p:cNvSpPr/>
          <p:nvPr/>
        </p:nvSpPr>
        <p:spPr>
          <a:xfrm>
            <a:off x="1451486" y="1165865"/>
            <a:ext cx="124673" cy="51953"/>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47" name="Freeform 46"/>
          <p:cNvSpPr/>
          <p:nvPr/>
        </p:nvSpPr>
        <p:spPr>
          <a:xfrm>
            <a:off x="1457800" y="1222334"/>
            <a:ext cx="124673" cy="51953"/>
          </a:xfrm>
          <a:custGeom>
            <a:avLst/>
            <a:gdLst>
              <a:gd name="connsiteX0" fmla="*/ 0 w 712694"/>
              <a:gd name="connsiteY0" fmla="*/ 60770 h 60770"/>
              <a:gd name="connsiteX1" fmla="*/ 67236 w 712694"/>
              <a:gd name="connsiteY1" fmla="*/ 47323 h 60770"/>
              <a:gd name="connsiteX2" fmla="*/ 242047 w 712694"/>
              <a:gd name="connsiteY2" fmla="*/ 259 h 60770"/>
              <a:gd name="connsiteX3" fmla="*/ 363071 w 712694"/>
              <a:gd name="connsiteY3" fmla="*/ 27153 h 60770"/>
              <a:gd name="connsiteX4" fmla="*/ 410136 w 712694"/>
              <a:gd name="connsiteY4" fmla="*/ 13706 h 60770"/>
              <a:gd name="connsiteX5" fmla="*/ 437030 w 712694"/>
              <a:gd name="connsiteY5" fmla="*/ 6982 h 60770"/>
              <a:gd name="connsiteX6" fmla="*/ 632012 w 712694"/>
              <a:gd name="connsiteY6" fmla="*/ 33876 h 60770"/>
              <a:gd name="connsiteX7" fmla="*/ 658906 w 712694"/>
              <a:gd name="connsiteY7" fmla="*/ 40600 h 60770"/>
              <a:gd name="connsiteX8" fmla="*/ 712694 w 712694"/>
              <a:gd name="connsiteY8" fmla="*/ 47323 h 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694" h="60770">
                <a:moveTo>
                  <a:pt x="0" y="60770"/>
                </a:moveTo>
                <a:cubicBezTo>
                  <a:pt x="22412" y="56288"/>
                  <a:pt x="45063" y="52866"/>
                  <a:pt x="67236" y="47323"/>
                </a:cubicBezTo>
                <a:cubicBezTo>
                  <a:pt x="125780" y="32687"/>
                  <a:pt x="181842" y="4364"/>
                  <a:pt x="242047" y="259"/>
                </a:cubicBezTo>
                <a:cubicBezTo>
                  <a:pt x="283277" y="-2552"/>
                  <a:pt x="322730" y="18188"/>
                  <a:pt x="363071" y="27153"/>
                </a:cubicBezTo>
                <a:cubicBezTo>
                  <a:pt x="447145" y="6133"/>
                  <a:pt x="342616" y="32997"/>
                  <a:pt x="410136" y="13706"/>
                </a:cubicBezTo>
                <a:cubicBezTo>
                  <a:pt x="419021" y="11167"/>
                  <a:pt x="428065" y="9223"/>
                  <a:pt x="437030" y="6982"/>
                </a:cubicBezTo>
                <a:lnTo>
                  <a:pt x="632012" y="33876"/>
                </a:lnTo>
                <a:cubicBezTo>
                  <a:pt x="641148" y="35260"/>
                  <a:pt x="649791" y="39081"/>
                  <a:pt x="658906" y="40600"/>
                </a:cubicBezTo>
                <a:cubicBezTo>
                  <a:pt x="676729" y="43570"/>
                  <a:pt x="712694" y="47323"/>
                  <a:pt x="712694" y="47323"/>
                </a:cubicBezTo>
              </a:path>
            </a:pathLst>
          </a:custGeom>
          <a:noFill/>
          <a:ln w="952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48" name="Rectangle 47"/>
          <p:cNvSpPr/>
          <p:nvPr/>
        </p:nvSpPr>
        <p:spPr>
          <a:xfrm>
            <a:off x="1351939" y="1184176"/>
            <a:ext cx="60869" cy="801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49" name="Rectangle 48"/>
          <p:cNvSpPr/>
          <p:nvPr/>
        </p:nvSpPr>
        <p:spPr>
          <a:xfrm>
            <a:off x="1354809" y="1300428"/>
            <a:ext cx="60869" cy="801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50" name="Rectangle 49"/>
          <p:cNvSpPr/>
          <p:nvPr/>
        </p:nvSpPr>
        <p:spPr>
          <a:xfrm>
            <a:off x="1445098" y="1299902"/>
            <a:ext cx="60869" cy="801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51" name="Rectangle 50"/>
          <p:cNvSpPr/>
          <p:nvPr/>
        </p:nvSpPr>
        <p:spPr>
          <a:xfrm>
            <a:off x="1357190" y="1409965"/>
            <a:ext cx="60869" cy="801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52" name="Rectangle 51"/>
          <p:cNvSpPr/>
          <p:nvPr/>
        </p:nvSpPr>
        <p:spPr>
          <a:xfrm>
            <a:off x="1447480" y="1409440"/>
            <a:ext cx="60869" cy="80112"/>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53" name="Rectangle 52"/>
          <p:cNvSpPr/>
          <p:nvPr/>
        </p:nvSpPr>
        <p:spPr>
          <a:xfrm>
            <a:off x="1257963" y="1530311"/>
            <a:ext cx="60869" cy="66208"/>
          </a:xfrm>
          <a:prstGeom prst="rect">
            <a:avLst/>
          </a:prstGeom>
          <a:noFill/>
          <a:ln w="15875">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solidFill>
              <a:latin typeface="Arial" panose="020B0604020202020204" pitchFamily="34" charset="0"/>
              <a:cs typeface="Arial" panose="020B0604020202020204" pitchFamily="34" charset="0"/>
            </a:endParaRPr>
          </a:p>
        </p:txBody>
      </p:sp>
      <p:sp>
        <p:nvSpPr>
          <p:cNvPr id="22" name="Oval 21"/>
          <p:cNvSpPr/>
          <p:nvPr/>
        </p:nvSpPr>
        <p:spPr>
          <a:xfrm>
            <a:off x="1401390" y="1666820"/>
            <a:ext cx="69126" cy="68580"/>
          </a:xfrm>
          <a:prstGeom prst="ellipse">
            <a:avLst/>
          </a:prstGeom>
          <a:solidFill>
            <a:schemeClr val="bg1"/>
          </a:solid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55" name="Rectangle 54"/>
          <p:cNvSpPr/>
          <p:nvPr/>
        </p:nvSpPr>
        <p:spPr>
          <a:xfrm>
            <a:off x="1203736" y="2008191"/>
            <a:ext cx="1837352" cy="368452"/>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 name="Oval 22"/>
          <p:cNvSpPr/>
          <p:nvPr/>
        </p:nvSpPr>
        <p:spPr>
          <a:xfrm>
            <a:off x="1262846" y="208321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56" name="Oval 55"/>
          <p:cNvSpPr/>
          <p:nvPr/>
        </p:nvSpPr>
        <p:spPr>
          <a:xfrm>
            <a:off x="1884041" y="208321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57" name="Oval 56"/>
          <p:cNvSpPr/>
          <p:nvPr/>
        </p:nvSpPr>
        <p:spPr>
          <a:xfrm>
            <a:off x="2505237" y="208321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58" name="Flowchart: Direct Access Storage 57"/>
          <p:cNvSpPr/>
          <p:nvPr/>
        </p:nvSpPr>
        <p:spPr>
          <a:xfrm>
            <a:off x="1269855" y="4046849"/>
            <a:ext cx="354571" cy="130720"/>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63" name="Rounded Rectangle 62"/>
          <p:cNvSpPr/>
          <p:nvPr/>
        </p:nvSpPr>
        <p:spPr>
          <a:xfrm>
            <a:off x="2243331" y="3958593"/>
            <a:ext cx="394664"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nvGrpSpPr>
          <p:cNvPr id="67" name="Group 66"/>
          <p:cNvGrpSpPr/>
          <p:nvPr/>
        </p:nvGrpSpPr>
        <p:grpSpPr>
          <a:xfrm>
            <a:off x="2344650" y="4027529"/>
            <a:ext cx="193872" cy="190375"/>
            <a:chOff x="1298781" y="3822989"/>
            <a:chExt cx="390186" cy="354791"/>
          </a:xfrm>
        </p:grpSpPr>
        <p:sp>
          <p:nvSpPr>
            <p:cNvPr id="68" name="Oval 67"/>
            <p:cNvSpPr/>
            <p:nvPr/>
          </p:nvSpPr>
          <p:spPr>
            <a:xfrm>
              <a:off x="1315115" y="3848167"/>
              <a:ext cx="347011" cy="31017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69" name="Oval 68"/>
            <p:cNvSpPr/>
            <p:nvPr/>
          </p:nvSpPr>
          <p:spPr>
            <a:xfrm>
              <a:off x="1446450" y="3822989"/>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0" name="Oval 69"/>
            <p:cNvSpPr/>
            <p:nvPr/>
          </p:nvSpPr>
          <p:spPr>
            <a:xfrm>
              <a:off x="1450204" y="4113151"/>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1" name="Oval 70"/>
            <p:cNvSpPr/>
            <p:nvPr/>
          </p:nvSpPr>
          <p:spPr>
            <a:xfrm>
              <a:off x="1616663"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2" name="Oval 71"/>
            <p:cNvSpPr/>
            <p:nvPr/>
          </p:nvSpPr>
          <p:spPr>
            <a:xfrm>
              <a:off x="1298781"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3" name="Oval 72"/>
            <p:cNvSpPr/>
            <p:nvPr/>
          </p:nvSpPr>
          <p:spPr>
            <a:xfrm>
              <a:off x="1607569" y="3887187"/>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4" name="Oval 73"/>
            <p:cNvSpPr/>
            <p:nvPr/>
          </p:nvSpPr>
          <p:spPr>
            <a:xfrm>
              <a:off x="1303335" y="388377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sp>
        <p:nvSpPr>
          <p:cNvPr id="77" name="Flowchart: Direct Access Storage 76"/>
          <p:cNvSpPr/>
          <p:nvPr/>
        </p:nvSpPr>
        <p:spPr>
          <a:xfrm>
            <a:off x="1694952" y="4043101"/>
            <a:ext cx="354571" cy="130720"/>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8" name="Rounded Rectangle 77"/>
          <p:cNvSpPr/>
          <p:nvPr/>
        </p:nvSpPr>
        <p:spPr>
          <a:xfrm>
            <a:off x="1206713" y="3958593"/>
            <a:ext cx="948890"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79" name="Rounded Rectangle 78"/>
          <p:cNvSpPr/>
          <p:nvPr/>
        </p:nvSpPr>
        <p:spPr>
          <a:xfrm>
            <a:off x="2693450" y="3958593"/>
            <a:ext cx="399705"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80" name="Flowchart: Magnetic Disk 79"/>
          <p:cNvSpPr/>
          <p:nvPr/>
        </p:nvSpPr>
        <p:spPr>
          <a:xfrm>
            <a:off x="2765236" y="4030261"/>
            <a:ext cx="163887" cy="143868"/>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81" name="Flowchart: Magnetic Disk 80"/>
          <p:cNvSpPr/>
          <p:nvPr/>
        </p:nvSpPr>
        <p:spPr>
          <a:xfrm>
            <a:off x="2831830" y="4114744"/>
            <a:ext cx="163887" cy="143868"/>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84" name="Rectangle 83"/>
          <p:cNvSpPr/>
          <p:nvPr/>
        </p:nvSpPr>
        <p:spPr>
          <a:xfrm>
            <a:off x="1215944" y="4365687"/>
            <a:ext cx="259574" cy="4425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85" name="Rectangle 84"/>
          <p:cNvSpPr/>
          <p:nvPr/>
        </p:nvSpPr>
        <p:spPr>
          <a:xfrm>
            <a:off x="1625047" y="4365687"/>
            <a:ext cx="259574" cy="4425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86" name="Rectangle 85"/>
          <p:cNvSpPr/>
          <p:nvPr/>
        </p:nvSpPr>
        <p:spPr>
          <a:xfrm>
            <a:off x="2034151" y="4365687"/>
            <a:ext cx="259574" cy="4425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88" name="Rectangle 87"/>
          <p:cNvSpPr/>
          <p:nvPr/>
        </p:nvSpPr>
        <p:spPr>
          <a:xfrm>
            <a:off x="2443254" y="4365687"/>
            <a:ext cx="259574" cy="4425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89" name="Rectangle 88"/>
          <p:cNvSpPr/>
          <p:nvPr/>
        </p:nvSpPr>
        <p:spPr>
          <a:xfrm>
            <a:off x="2852358" y="4365687"/>
            <a:ext cx="259574" cy="442507"/>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98" name="Rectangle 97"/>
          <p:cNvSpPr/>
          <p:nvPr/>
        </p:nvSpPr>
        <p:spPr>
          <a:xfrm>
            <a:off x="1203410" y="2504882"/>
            <a:ext cx="1817897" cy="839078"/>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10" name="TextBox 109"/>
          <p:cNvSpPr txBox="1"/>
          <p:nvPr/>
        </p:nvSpPr>
        <p:spPr>
          <a:xfrm>
            <a:off x="307278" y="2679267"/>
            <a:ext cx="757352" cy="473206"/>
          </a:xfrm>
          <a:prstGeom prst="rect">
            <a:avLst/>
          </a:prstGeom>
          <a:noFill/>
        </p:spPr>
        <p:txBody>
          <a:bodyPr wrap="square" rtlCol="0">
            <a:spAutoFit/>
          </a:bodyPr>
          <a:lstStyle/>
          <a:p>
            <a:r>
              <a:rPr lang="en-US" sz="825" b="1" dirty="0"/>
              <a:t>Middle Tier   </a:t>
            </a:r>
            <a:br>
              <a:rPr lang="en-US" sz="825" b="1" dirty="0"/>
            </a:br>
            <a:r>
              <a:rPr lang="en-US" sz="825" b="1" dirty="0"/>
              <a:t>Application </a:t>
            </a:r>
          </a:p>
          <a:p>
            <a:r>
              <a:rPr lang="en-US" sz="825" b="1" dirty="0"/>
              <a:t>Code</a:t>
            </a:r>
          </a:p>
        </p:txBody>
      </p:sp>
      <p:grpSp>
        <p:nvGrpSpPr>
          <p:cNvPr id="30" name="Group 29"/>
          <p:cNvGrpSpPr/>
          <p:nvPr/>
        </p:nvGrpSpPr>
        <p:grpSpPr>
          <a:xfrm>
            <a:off x="1239562" y="2547352"/>
            <a:ext cx="1696189" cy="742097"/>
            <a:chOff x="2722721" y="3490748"/>
            <a:chExt cx="1304721" cy="1006683"/>
          </a:xfrm>
        </p:grpSpPr>
        <p:sp>
          <p:nvSpPr>
            <p:cNvPr id="112" name="Flowchart: Direct Access Storage 111"/>
            <p:cNvSpPr/>
            <p:nvPr/>
          </p:nvSpPr>
          <p:spPr>
            <a:xfrm>
              <a:off x="3338189" y="4044283"/>
              <a:ext cx="190227" cy="84988"/>
            </a:xfrm>
            <a:prstGeom prst="flowChartMagneticDrum">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13" name="Rectangle 112"/>
            <p:cNvSpPr/>
            <p:nvPr/>
          </p:nvSpPr>
          <p:spPr>
            <a:xfrm>
              <a:off x="2722722" y="4346750"/>
              <a:ext cx="733611" cy="150681"/>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14" name="Rectangle 113"/>
            <p:cNvSpPr/>
            <p:nvPr/>
          </p:nvSpPr>
          <p:spPr>
            <a:xfrm>
              <a:off x="2722721" y="3490748"/>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15" name="Rectangle 114"/>
            <p:cNvSpPr/>
            <p:nvPr/>
          </p:nvSpPr>
          <p:spPr>
            <a:xfrm>
              <a:off x="2722721" y="3854579"/>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19" name="Rectangle 118"/>
            <p:cNvSpPr/>
            <p:nvPr/>
          </p:nvSpPr>
          <p:spPr>
            <a:xfrm>
              <a:off x="2722722" y="4047282"/>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20" name="Rectangle 119"/>
            <p:cNvSpPr/>
            <p:nvPr/>
          </p:nvSpPr>
          <p:spPr>
            <a:xfrm>
              <a:off x="3026751" y="4046891"/>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21" name="Rectangle 120"/>
            <p:cNvSpPr/>
            <p:nvPr/>
          </p:nvSpPr>
          <p:spPr>
            <a:xfrm>
              <a:off x="3596549" y="4053854"/>
              <a:ext cx="238025" cy="25169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22" name="Rectangle 121"/>
            <p:cNvSpPr/>
            <p:nvPr/>
          </p:nvSpPr>
          <p:spPr>
            <a:xfrm>
              <a:off x="3503018" y="4346750"/>
              <a:ext cx="328140" cy="150681"/>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23" name="Rectangle 122"/>
            <p:cNvSpPr/>
            <p:nvPr/>
          </p:nvSpPr>
          <p:spPr>
            <a:xfrm>
              <a:off x="2722721" y="3672520"/>
              <a:ext cx="1304721" cy="146065"/>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24" name="Rectangle 123"/>
            <p:cNvSpPr/>
            <p:nvPr/>
          </p:nvSpPr>
          <p:spPr>
            <a:xfrm>
              <a:off x="3320191" y="4178790"/>
              <a:ext cx="223590" cy="124530"/>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125" name="Rectangle 124"/>
            <p:cNvSpPr/>
            <p:nvPr/>
          </p:nvSpPr>
          <p:spPr>
            <a:xfrm>
              <a:off x="3894023" y="4049378"/>
              <a:ext cx="123374" cy="447766"/>
            </a:xfrm>
            <a:prstGeom prst="rect">
              <a:avLst/>
            </a:prstGeom>
            <a:noFill/>
            <a:ln w="127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chemeClr val="tx1">
                    <a:lumMod val="60000"/>
                    <a:lumOff val="40000"/>
                  </a:schemeClr>
                </a:solidFill>
                <a:latin typeface="Arial" panose="020B0604020202020204" pitchFamily="34" charset="0"/>
                <a:cs typeface="Arial" panose="020B0604020202020204" pitchFamily="34" charset="0"/>
              </a:endParaRPr>
            </a:p>
          </p:txBody>
        </p:sp>
      </p:grpSp>
      <p:sp>
        <p:nvSpPr>
          <p:cNvPr id="259" name="Flowchart: Direct Access Storage 258"/>
          <p:cNvSpPr/>
          <p:nvPr/>
        </p:nvSpPr>
        <p:spPr>
          <a:xfrm>
            <a:off x="6227679" y="4081674"/>
            <a:ext cx="354571" cy="130720"/>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0" name="Rounded Rectangle 259"/>
          <p:cNvSpPr/>
          <p:nvPr/>
        </p:nvSpPr>
        <p:spPr>
          <a:xfrm>
            <a:off x="7124384" y="3993419"/>
            <a:ext cx="394664"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nvGrpSpPr>
          <p:cNvPr id="261" name="Group 260"/>
          <p:cNvGrpSpPr/>
          <p:nvPr/>
        </p:nvGrpSpPr>
        <p:grpSpPr>
          <a:xfrm>
            <a:off x="7225703" y="4062355"/>
            <a:ext cx="193872" cy="190375"/>
            <a:chOff x="1298781" y="3822989"/>
            <a:chExt cx="390186" cy="354791"/>
          </a:xfrm>
        </p:grpSpPr>
        <p:sp>
          <p:nvSpPr>
            <p:cNvPr id="262" name="Oval 261"/>
            <p:cNvSpPr/>
            <p:nvPr/>
          </p:nvSpPr>
          <p:spPr>
            <a:xfrm>
              <a:off x="1315115" y="3848167"/>
              <a:ext cx="347011" cy="31017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3" name="Oval 262"/>
            <p:cNvSpPr/>
            <p:nvPr/>
          </p:nvSpPr>
          <p:spPr>
            <a:xfrm>
              <a:off x="1446450" y="3822989"/>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4" name="Oval 263"/>
            <p:cNvSpPr/>
            <p:nvPr/>
          </p:nvSpPr>
          <p:spPr>
            <a:xfrm>
              <a:off x="1450204" y="4113151"/>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5" name="Oval 264"/>
            <p:cNvSpPr/>
            <p:nvPr/>
          </p:nvSpPr>
          <p:spPr>
            <a:xfrm>
              <a:off x="1616663"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6" name="Oval 265"/>
            <p:cNvSpPr/>
            <p:nvPr/>
          </p:nvSpPr>
          <p:spPr>
            <a:xfrm>
              <a:off x="1298781" y="402774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7" name="Oval 266"/>
            <p:cNvSpPr/>
            <p:nvPr/>
          </p:nvSpPr>
          <p:spPr>
            <a:xfrm>
              <a:off x="1607569" y="3887187"/>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68" name="Oval 267"/>
            <p:cNvSpPr/>
            <p:nvPr/>
          </p:nvSpPr>
          <p:spPr>
            <a:xfrm>
              <a:off x="1303335" y="3883775"/>
              <a:ext cx="72304" cy="64629"/>
            </a:xfrm>
            <a:prstGeom prst="ellipse">
              <a:avLst/>
            </a:prstGeom>
            <a:solidFill>
              <a:srgbClr val="0070C0"/>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sp>
        <p:nvSpPr>
          <p:cNvPr id="269" name="Flowchart: Direct Access Storage 268"/>
          <p:cNvSpPr/>
          <p:nvPr/>
        </p:nvSpPr>
        <p:spPr>
          <a:xfrm>
            <a:off x="6652775" y="4077926"/>
            <a:ext cx="354571" cy="130720"/>
          </a:xfrm>
          <a:prstGeom prst="flowChartMagneticDrum">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70" name="Rounded Rectangle 269"/>
          <p:cNvSpPr/>
          <p:nvPr/>
        </p:nvSpPr>
        <p:spPr>
          <a:xfrm>
            <a:off x="6164536" y="3993419"/>
            <a:ext cx="948890"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71" name="Rounded Rectangle 270"/>
          <p:cNvSpPr/>
          <p:nvPr/>
        </p:nvSpPr>
        <p:spPr>
          <a:xfrm>
            <a:off x="7574503" y="3993419"/>
            <a:ext cx="399705" cy="333479"/>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72" name="Flowchart: Magnetic Disk 271"/>
          <p:cNvSpPr/>
          <p:nvPr/>
        </p:nvSpPr>
        <p:spPr>
          <a:xfrm>
            <a:off x="7646289" y="4065086"/>
            <a:ext cx="163887" cy="143868"/>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73" name="Flowchart: Magnetic Disk 272"/>
          <p:cNvSpPr/>
          <p:nvPr/>
        </p:nvSpPr>
        <p:spPr>
          <a:xfrm>
            <a:off x="7712883" y="4149570"/>
            <a:ext cx="163887" cy="143868"/>
          </a:xfrm>
          <a:prstGeom prst="flowChartMagneticDisk">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87" name="Rectangle 286"/>
          <p:cNvSpPr/>
          <p:nvPr/>
        </p:nvSpPr>
        <p:spPr>
          <a:xfrm>
            <a:off x="6086548" y="3021234"/>
            <a:ext cx="1905113" cy="1450118"/>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88" name="Oval 287"/>
          <p:cNvSpPr/>
          <p:nvPr/>
        </p:nvSpPr>
        <p:spPr>
          <a:xfrm>
            <a:off x="6230905" y="3107609"/>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89" name="Oval 288"/>
          <p:cNvSpPr/>
          <p:nvPr/>
        </p:nvSpPr>
        <p:spPr>
          <a:xfrm>
            <a:off x="6852101" y="3107609"/>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90" name="Oval 289"/>
          <p:cNvSpPr/>
          <p:nvPr/>
        </p:nvSpPr>
        <p:spPr>
          <a:xfrm>
            <a:off x="7473296" y="3107609"/>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p>
        </p:txBody>
      </p:sp>
      <p:sp>
        <p:nvSpPr>
          <p:cNvPr id="352" name="TextBox 351"/>
          <p:cNvSpPr txBox="1"/>
          <p:nvPr/>
        </p:nvSpPr>
        <p:spPr>
          <a:xfrm>
            <a:off x="5981905" y="528753"/>
            <a:ext cx="1944414" cy="288541"/>
          </a:xfrm>
          <a:prstGeom prst="rect">
            <a:avLst/>
          </a:prstGeom>
          <a:noFill/>
        </p:spPr>
        <p:txBody>
          <a:bodyPr wrap="square" rtlCol="0" anchor="ctr">
            <a:spAutoFit/>
          </a:bodyPr>
          <a:lstStyle/>
          <a:p>
            <a:r>
              <a:rPr lang="en-US" sz="1275" b="1" dirty="0"/>
              <a:t>Microservices Platform</a:t>
            </a:r>
          </a:p>
        </p:txBody>
      </p:sp>
      <p:sp>
        <p:nvSpPr>
          <p:cNvPr id="354" name="TextBox 353"/>
          <p:cNvSpPr txBox="1"/>
          <p:nvPr/>
        </p:nvSpPr>
        <p:spPr>
          <a:xfrm>
            <a:off x="8004146" y="3541785"/>
            <a:ext cx="968891" cy="346249"/>
          </a:xfrm>
          <a:prstGeom prst="rect">
            <a:avLst/>
          </a:prstGeom>
          <a:noFill/>
          <a:ln>
            <a:noFill/>
          </a:ln>
        </p:spPr>
        <p:txBody>
          <a:bodyPr wrap="square" rtlCol="0">
            <a:spAutoFit/>
          </a:bodyPr>
          <a:lstStyle/>
          <a:p>
            <a:r>
              <a:rPr lang="en-US" sz="825" b="1" dirty="0"/>
              <a:t>Platform Services</a:t>
            </a:r>
          </a:p>
        </p:txBody>
      </p:sp>
      <p:sp>
        <p:nvSpPr>
          <p:cNvPr id="355" name="TextBox 354"/>
          <p:cNvSpPr txBox="1"/>
          <p:nvPr/>
        </p:nvSpPr>
        <p:spPr>
          <a:xfrm>
            <a:off x="8029663" y="3998113"/>
            <a:ext cx="872759" cy="346249"/>
          </a:xfrm>
          <a:prstGeom prst="rect">
            <a:avLst/>
          </a:prstGeom>
          <a:noFill/>
          <a:ln>
            <a:noFill/>
          </a:ln>
        </p:spPr>
        <p:txBody>
          <a:bodyPr wrap="square" rtlCol="0">
            <a:spAutoFit/>
          </a:bodyPr>
          <a:lstStyle/>
          <a:p>
            <a:r>
              <a:rPr lang="en-US" sz="825" b="1" dirty="0"/>
              <a:t>Backend   </a:t>
            </a:r>
            <a:br>
              <a:rPr lang="en-US" sz="825" b="1" dirty="0"/>
            </a:br>
            <a:r>
              <a:rPr lang="en-US" sz="825" b="1" dirty="0"/>
              <a:t>Dependencies</a:t>
            </a:r>
          </a:p>
        </p:txBody>
      </p:sp>
      <p:sp>
        <p:nvSpPr>
          <p:cNvPr id="362" name="Rectangle 361"/>
          <p:cNvSpPr/>
          <p:nvPr/>
        </p:nvSpPr>
        <p:spPr>
          <a:xfrm>
            <a:off x="1200322" y="3494102"/>
            <a:ext cx="1837352" cy="368452"/>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363" name="Oval 362"/>
          <p:cNvSpPr/>
          <p:nvPr/>
        </p:nvSpPr>
        <p:spPr>
          <a:xfrm>
            <a:off x="1259432" y="356912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64" name="Oval 363"/>
          <p:cNvSpPr/>
          <p:nvPr/>
        </p:nvSpPr>
        <p:spPr>
          <a:xfrm>
            <a:off x="1880627" y="356912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65" name="Oval 364"/>
          <p:cNvSpPr/>
          <p:nvPr/>
        </p:nvSpPr>
        <p:spPr>
          <a:xfrm>
            <a:off x="2501823" y="3569124"/>
            <a:ext cx="392691" cy="218407"/>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366" name="TextBox 365"/>
          <p:cNvSpPr txBox="1"/>
          <p:nvPr/>
        </p:nvSpPr>
        <p:spPr>
          <a:xfrm>
            <a:off x="307278" y="3489092"/>
            <a:ext cx="757352" cy="346249"/>
          </a:xfrm>
          <a:prstGeom prst="rect">
            <a:avLst/>
          </a:prstGeom>
          <a:noFill/>
        </p:spPr>
        <p:txBody>
          <a:bodyPr wrap="square" rtlCol="0">
            <a:spAutoFit/>
          </a:bodyPr>
          <a:lstStyle/>
          <a:p>
            <a:r>
              <a:rPr lang="en-US" sz="825" b="1" dirty="0"/>
              <a:t>Data </a:t>
            </a:r>
            <a:br>
              <a:rPr lang="en-US" sz="825" b="1" dirty="0"/>
            </a:br>
            <a:r>
              <a:rPr lang="en-US" sz="825" b="1" dirty="0"/>
              <a:t>Services</a:t>
            </a:r>
          </a:p>
        </p:txBody>
      </p:sp>
      <p:sp>
        <p:nvSpPr>
          <p:cNvPr id="164" name="TextBox 163"/>
          <p:cNvSpPr txBox="1"/>
          <p:nvPr/>
        </p:nvSpPr>
        <p:spPr>
          <a:xfrm>
            <a:off x="-2013" y="506295"/>
            <a:ext cx="2378589" cy="307777"/>
          </a:xfrm>
          <a:prstGeom prst="rect">
            <a:avLst/>
          </a:prstGeom>
          <a:noFill/>
        </p:spPr>
        <p:txBody>
          <a:bodyPr wrap="square" rtlCol="0" anchor="ctr">
            <a:spAutoFit/>
          </a:bodyPr>
          <a:lstStyle/>
          <a:p>
            <a:pPr algn="ctr" defTabSz="731520"/>
            <a:r>
              <a:rPr lang="en-US" sz="1400" b="1" kern="0" dirty="0">
                <a:solidFill>
                  <a:srgbClr val="000000"/>
                </a:solidFill>
              </a:rPr>
              <a:t>Current Monolithic System</a:t>
            </a:r>
          </a:p>
        </p:txBody>
      </p:sp>
      <p:sp>
        <p:nvSpPr>
          <p:cNvPr id="180" name="TextBox 179"/>
          <p:cNvSpPr txBox="1"/>
          <p:nvPr/>
        </p:nvSpPr>
        <p:spPr>
          <a:xfrm>
            <a:off x="6938258" y="3051494"/>
            <a:ext cx="209283" cy="323165"/>
          </a:xfrm>
          <a:prstGeom prst="rect">
            <a:avLst/>
          </a:prstGeom>
          <a:noFill/>
          <a:ln>
            <a:noFill/>
          </a:ln>
        </p:spPr>
        <p:txBody>
          <a:bodyPr wrap="square" rtlCol="0" anchor="ctr">
            <a:spAutoFit/>
          </a:bodyPr>
          <a:lstStyle/>
          <a:p>
            <a:pPr algn="ctr"/>
            <a:r>
              <a:rPr lang="en-US" sz="1500" dirty="0">
                <a:solidFill>
                  <a:schemeClr val="accent1"/>
                </a:solidFill>
              </a:rPr>
              <a:t>$</a:t>
            </a:r>
          </a:p>
        </p:txBody>
      </p:sp>
      <p:sp>
        <p:nvSpPr>
          <p:cNvPr id="182" name="TextBox 181"/>
          <p:cNvSpPr txBox="1"/>
          <p:nvPr/>
        </p:nvSpPr>
        <p:spPr>
          <a:xfrm>
            <a:off x="6197092" y="3284366"/>
            <a:ext cx="630958" cy="323165"/>
          </a:xfrm>
          <a:prstGeom prst="rect">
            <a:avLst/>
          </a:prstGeom>
          <a:noFill/>
          <a:ln>
            <a:noFill/>
          </a:ln>
        </p:spPr>
        <p:txBody>
          <a:bodyPr wrap="square" rtlCol="0">
            <a:spAutoFit/>
          </a:bodyPr>
          <a:lstStyle/>
          <a:p>
            <a:r>
              <a:rPr lang="en-US" sz="750" b="1" dirty="0"/>
              <a:t>Usage </a:t>
            </a:r>
            <a:br>
              <a:rPr lang="en-US" sz="750" b="1" dirty="0"/>
            </a:br>
            <a:r>
              <a:rPr lang="en-US" sz="750" b="1" dirty="0"/>
              <a:t>Metering</a:t>
            </a:r>
          </a:p>
        </p:txBody>
      </p:sp>
      <p:sp>
        <p:nvSpPr>
          <p:cNvPr id="183" name="TextBox 182"/>
          <p:cNvSpPr txBox="1"/>
          <p:nvPr/>
        </p:nvSpPr>
        <p:spPr>
          <a:xfrm>
            <a:off x="6790756" y="3298376"/>
            <a:ext cx="758933" cy="323165"/>
          </a:xfrm>
          <a:prstGeom prst="rect">
            <a:avLst/>
          </a:prstGeom>
          <a:noFill/>
          <a:ln>
            <a:noFill/>
          </a:ln>
        </p:spPr>
        <p:txBody>
          <a:bodyPr wrap="square" rtlCol="0">
            <a:spAutoFit/>
          </a:bodyPr>
          <a:lstStyle/>
          <a:p>
            <a:r>
              <a:rPr lang="en-US" sz="750" b="1" dirty="0"/>
              <a:t>Billing &amp; Chargeback</a:t>
            </a:r>
          </a:p>
        </p:txBody>
      </p:sp>
      <p:grpSp>
        <p:nvGrpSpPr>
          <p:cNvPr id="61" name="Group 60"/>
          <p:cNvGrpSpPr/>
          <p:nvPr/>
        </p:nvGrpSpPr>
        <p:grpSpPr>
          <a:xfrm>
            <a:off x="6339759" y="3132104"/>
            <a:ext cx="171450" cy="171450"/>
            <a:chOff x="6996426" y="2875798"/>
            <a:chExt cx="228600" cy="228600"/>
          </a:xfrm>
        </p:grpSpPr>
        <p:sp>
          <p:nvSpPr>
            <p:cNvPr id="35" name="Oval 34"/>
            <p:cNvSpPr/>
            <p:nvPr/>
          </p:nvSpPr>
          <p:spPr>
            <a:xfrm>
              <a:off x="6996426" y="2875798"/>
              <a:ext cx="228600" cy="228600"/>
            </a:xfrm>
            <a:prstGeom prst="ellipse">
              <a:avLst/>
            </a:prstGeom>
            <a:noFill/>
            <a:ln w="2540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91" name="Freeform 190"/>
            <p:cNvSpPr/>
            <p:nvPr/>
          </p:nvSpPr>
          <p:spPr>
            <a:xfrm rot="19207272">
              <a:off x="7006414" y="2911037"/>
              <a:ext cx="151347" cy="66517"/>
            </a:xfrm>
            <a:custGeom>
              <a:avLst/>
              <a:gdLst>
                <a:gd name="connsiteX0" fmla="*/ 537492 w 645050"/>
                <a:gd name="connsiteY0" fmla="*/ 73364 h 258280"/>
                <a:gd name="connsiteX1" fmla="*/ 644672 w 645050"/>
                <a:gd name="connsiteY1" fmla="*/ 254854 h 258280"/>
                <a:gd name="connsiteX2" fmla="*/ 645050 w 645050"/>
                <a:gd name="connsiteY2" fmla="*/ 258280 h 258280"/>
                <a:gd name="connsiteX3" fmla="*/ 515713 w 645050"/>
                <a:gd name="connsiteY3" fmla="*/ 258280 h 258280"/>
                <a:gd name="connsiteX4" fmla="*/ 489030 w 645050"/>
                <a:gd name="connsiteY4" fmla="*/ 220718 h 258280"/>
                <a:gd name="connsiteX5" fmla="*/ 448248 w 645050"/>
                <a:gd name="connsiteY5" fmla="*/ 180180 h 258280"/>
                <a:gd name="connsiteX6" fmla="*/ 2 w 645050"/>
                <a:gd name="connsiteY6" fmla="*/ 162636 h 258280"/>
                <a:gd name="connsiteX7" fmla="*/ 0 w 645050"/>
                <a:gd name="connsiteY7" fmla="*/ 162634 h 258280"/>
                <a:gd name="connsiteX8" fmla="*/ 537492 w 645050"/>
                <a:gd name="connsiteY8" fmla="*/ 73364 h 25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50" h="258280">
                  <a:moveTo>
                    <a:pt x="537492" y="73364"/>
                  </a:moveTo>
                  <a:cubicBezTo>
                    <a:pt x="593950" y="120536"/>
                    <a:pt x="629724" y="184319"/>
                    <a:pt x="644672" y="254854"/>
                  </a:cubicBezTo>
                  <a:lnTo>
                    <a:pt x="645050" y="258280"/>
                  </a:lnTo>
                  <a:lnTo>
                    <a:pt x="515713" y="258280"/>
                  </a:lnTo>
                  <a:lnTo>
                    <a:pt x="489030" y="220718"/>
                  </a:lnTo>
                  <a:cubicBezTo>
                    <a:pt x="476720" y="206166"/>
                    <a:pt x="463115" y="192602"/>
                    <a:pt x="448248" y="180180"/>
                  </a:cubicBezTo>
                  <a:cubicBezTo>
                    <a:pt x="329311" y="80809"/>
                    <a:pt x="152746" y="73898"/>
                    <a:pt x="2" y="162636"/>
                  </a:cubicBezTo>
                  <a:lnTo>
                    <a:pt x="0" y="162634"/>
                  </a:lnTo>
                  <a:cubicBezTo>
                    <a:pt x="146291" y="-12459"/>
                    <a:pt x="386934" y="-52427"/>
                    <a:pt x="537492" y="73364"/>
                  </a:cubicBezTo>
                  <a:close/>
                </a:path>
              </a:pathLst>
            </a:cu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94" name="Freeform 193"/>
            <p:cNvSpPr/>
            <p:nvPr/>
          </p:nvSpPr>
          <p:spPr>
            <a:xfrm>
              <a:off x="7087298" y="2922438"/>
              <a:ext cx="85549" cy="100167"/>
            </a:xfrm>
            <a:custGeom>
              <a:avLst/>
              <a:gdLst>
                <a:gd name="connsiteX0" fmla="*/ 364613 w 364613"/>
                <a:gd name="connsiteY0" fmla="*/ 0 h 428714"/>
                <a:gd name="connsiteX1" fmla="*/ 121306 w 364613"/>
                <a:gd name="connsiteY1" fmla="*/ 375569 h 428714"/>
                <a:gd name="connsiteX2" fmla="*/ 118567 w 364613"/>
                <a:gd name="connsiteY2" fmla="*/ 389638 h 428714"/>
                <a:gd name="connsiteX3" fmla="*/ 61708 w 364613"/>
                <a:gd name="connsiteY3" fmla="*/ 428714 h 428714"/>
                <a:gd name="connsiteX4" fmla="*/ 0 w 364613"/>
                <a:gd name="connsiteY4" fmla="*/ 364733 h 428714"/>
                <a:gd name="connsiteX5" fmla="*/ 37689 w 364613"/>
                <a:gd name="connsiteY5" fmla="*/ 305780 h 428714"/>
                <a:gd name="connsiteX6" fmla="*/ 53995 w 364613"/>
                <a:gd name="connsiteY6" fmla="*/ 302367 h 42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613" h="428714">
                  <a:moveTo>
                    <a:pt x="364613" y="0"/>
                  </a:moveTo>
                  <a:lnTo>
                    <a:pt x="121306" y="375569"/>
                  </a:lnTo>
                  <a:lnTo>
                    <a:pt x="118567" y="389638"/>
                  </a:lnTo>
                  <a:cubicBezTo>
                    <a:pt x="109199" y="412601"/>
                    <a:pt x="87268" y="428714"/>
                    <a:pt x="61708" y="428714"/>
                  </a:cubicBezTo>
                  <a:cubicBezTo>
                    <a:pt x="27628" y="428714"/>
                    <a:pt x="0" y="400069"/>
                    <a:pt x="0" y="364733"/>
                  </a:cubicBezTo>
                  <a:cubicBezTo>
                    <a:pt x="0" y="338231"/>
                    <a:pt x="15541" y="315493"/>
                    <a:pt x="37689" y="305780"/>
                  </a:cubicBezTo>
                  <a:lnTo>
                    <a:pt x="53995" y="302367"/>
                  </a:lnTo>
                  <a:close/>
                </a:path>
              </a:pathLst>
            </a:cu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sp>
        <p:nvSpPr>
          <p:cNvPr id="204" name="TextBox 203"/>
          <p:cNvSpPr txBox="1"/>
          <p:nvPr/>
        </p:nvSpPr>
        <p:spPr>
          <a:xfrm>
            <a:off x="7447366" y="2997738"/>
            <a:ext cx="445196" cy="323165"/>
          </a:xfrm>
          <a:prstGeom prst="rect">
            <a:avLst/>
          </a:prstGeom>
          <a:noFill/>
          <a:ln>
            <a:noFill/>
          </a:ln>
        </p:spPr>
        <p:txBody>
          <a:bodyPr wrap="square" rtlCol="0" anchor="ctr">
            <a:spAutoFit/>
          </a:bodyPr>
          <a:lstStyle/>
          <a:p>
            <a:pPr algn="ctr"/>
            <a:r>
              <a:rPr lang="en-US" sz="1500" dirty="0">
                <a:solidFill>
                  <a:srgbClr val="1E4191">
                    <a:lumMod val="60000"/>
                    <a:lumOff val="40000"/>
                  </a:srgbClr>
                </a:solidFill>
              </a:rPr>
              <a:t>…</a:t>
            </a:r>
          </a:p>
        </p:txBody>
      </p:sp>
      <p:sp>
        <p:nvSpPr>
          <p:cNvPr id="205" name="Oval 204"/>
          <p:cNvSpPr/>
          <p:nvPr/>
        </p:nvSpPr>
        <p:spPr>
          <a:xfrm>
            <a:off x="6211817" y="3602903"/>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06" name="Oval 205"/>
          <p:cNvSpPr/>
          <p:nvPr/>
        </p:nvSpPr>
        <p:spPr>
          <a:xfrm>
            <a:off x="6833012" y="3602903"/>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07" name="Oval 206"/>
          <p:cNvSpPr/>
          <p:nvPr/>
        </p:nvSpPr>
        <p:spPr>
          <a:xfrm>
            <a:off x="7454208" y="3602903"/>
            <a:ext cx="392691" cy="218407"/>
          </a:xfrm>
          <a:prstGeom prst="ellipse">
            <a:avLst/>
          </a:prstGeom>
          <a:solidFill>
            <a:schemeClr val="bg1"/>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dirty="0"/>
          </a:p>
        </p:txBody>
      </p:sp>
      <p:sp>
        <p:nvSpPr>
          <p:cNvPr id="203" name="Rounded Rectangle 202"/>
          <p:cNvSpPr/>
          <p:nvPr/>
        </p:nvSpPr>
        <p:spPr>
          <a:xfrm>
            <a:off x="6011598" y="1024458"/>
            <a:ext cx="2853257" cy="3842513"/>
          </a:xfrm>
          <a:prstGeom prst="roundRect">
            <a:avLst/>
          </a:prstGeom>
          <a:noFill/>
          <a:ln>
            <a:solidFill>
              <a:srgbClr val="007EA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36" name="TextBox 135"/>
          <p:cNvSpPr txBox="1"/>
          <p:nvPr/>
        </p:nvSpPr>
        <p:spPr>
          <a:xfrm>
            <a:off x="2367031" y="509820"/>
            <a:ext cx="1638587" cy="346249"/>
          </a:xfrm>
          <a:prstGeom prst="rect">
            <a:avLst/>
          </a:prstGeom>
          <a:solidFill>
            <a:srgbClr val="E9EFFB"/>
          </a:solidFill>
        </p:spPr>
        <p:txBody>
          <a:bodyPr wrap="square" rtlCol="0">
            <a:spAutoFit/>
          </a:bodyPr>
          <a:lstStyle/>
          <a:p>
            <a:pPr algn="r"/>
            <a:r>
              <a:rPr lang="en-US" sz="825" b="1" dirty="0"/>
              <a:t>Extract “vertical slice” of application functionality</a:t>
            </a:r>
          </a:p>
        </p:txBody>
      </p:sp>
      <p:grpSp>
        <p:nvGrpSpPr>
          <p:cNvPr id="138" name="Group 137"/>
          <p:cNvGrpSpPr/>
          <p:nvPr/>
        </p:nvGrpSpPr>
        <p:grpSpPr>
          <a:xfrm>
            <a:off x="6191077" y="2406442"/>
            <a:ext cx="481562" cy="556037"/>
            <a:chOff x="3333515" y="327896"/>
            <a:chExt cx="991955" cy="1032715"/>
          </a:xfrm>
        </p:grpSpPr>
        <p:sp>
          <p:nvSpPr>
            <p:cNvPr id="139" name="Hexagon 138"/>
            <p:cNvSpPr/>
            <p:nvPr/>
          </p:nvSpPr>
          <p:spPr>
            <a:xfrm rot="5400000">
              <a:off x="3297635" y="376076"/>
              <a:ext cx="1032715" cy="936355"/>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140" name="Diamond 139"/>
            <p:cNvSpPr/>
            <p:nvPr/>
          </p:nvSpPr>
          <p:spPr>
            <a:xfrm>
              <a:off x="3356430" y="340628"/>
              <a:ext cx="909334" cy="42072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141" name="TextBox 26"/>
            <p:cNvSpPr txBox="1"/>
            <p:nvPr/>
          </p:nvSpPr>
          <p:spPr>
            <a:xfrm>
              <a:off x="3333515" y="444496"/>
              <a:ext cx="991955" cy="42871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50" dirty="0">
                  <a:solidFill>
                    <a:schemeClr val="bg1"/>
                  </a:solidFill>
                  <a:latin typeface="Arial Narrow" panose="020B0606020202030204" pitchFamily="34" charset="0"/>
                </a:rPr>
                <a:t>Microservice 1</a:t>
              </a:r>
            </a:p>
          </p:txBody>
        </p:sp>
      </p:grpSp>
      <p:sp>
        <p:nvSpPr>
          <p:cNvPr id="150" name="Isosceles Triangle 149"/>
          <p:cNvSpPr/>
          <p:nvPr/>
        </p:nvSpPr>
        <p:spPr>
          <a:xfrm rot="5400000">
            <a:off x="3158732" y="2499447"/>
            <a:ext cx="156921" cy="94893"/>
          </a:xfrm>
          <a:prstGeom prst="triangle">
            <a:avLst/>
          </a:prstGeom>
          <a:solidFill>
            <a:schemeClr val="tx1">
              <a:lumMod val="60000"/>
              <a:lumOff val="40000"/>
            </a:schemeClr>
          </a:solidFill>
          <a:ln w="53975">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lumMod val="60000"/>
                  <a:lumOff val="40000"/>
                </a:schemeClr>
              </a:solidFill>
            </a:endParaRPr>
          </a:p>
        </p:txBody>
      </p:sp>
      <p:cxnSp>
        <p:nvCxnSpPr>
          <p:cNvPr id="151" name="Straight Connector 150"/>
          <p:cNvCxnSpPr/>
          <p:nvPr/>
        </p:nvCxnSpPr>
        <p:spPr>
          <a:xfrm flipH="1">
            <a:off x="3169528" y="991599"/>
            <a:ext cx="15917" cy="3330519"/>
          </a:xfrm>
          <a:prstGeom prst="line">
            <a:avLst/>
          </a:prstGeom>
          <a:ln w="53975">
            <a:solidFill>
              <a:srgbClr val="007EAE"/>
            </a:solidFill>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3302892" y="1436601"/>
            <a:ext cx="822675" cy="940970"/>
            <a:chOff x="4529358" y="2246397"/>
            <a:chExt cx="1491466" cy="1424375"/>
          </a:xfrm>
        </p:grpSpPr>
        <p:sp>
          <p:nvSpPr>
            <p:cNvPr id="153" name="Hexagon 152"/>
            <p:cNvSpPr/>
            <p:nvPr/>
          </p:nvSpPr>
          <p:spPr>
            <a:xfrm rot="5400000">
              <a:off x="4539598" y="2254651"/>
              <a:ext cx="1424375" cy="1407868"/>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54" name="Diamond 153"/>
            <p:cNvSpPr/>
            <p:nvPr/>
          </p:nvSpPr>
          <p:spPr>
            <a:xfrm>
              <a:off x="4587079" y="2248789"/>
              <a:ext cx="1316731" cy="62583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55" name="TextBox 26"/>
            <p:cNvSpPr txBox="1"/>
            <p:nvPr/>
          </p:nvSpPr>
          <p:spPr>
            <a:xfrm>
              <a:off x="4529358" y="2407216"/>
              <a:ext cx="1491466" cy="33194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25" b="1" dirty="0">
                  <a:solidFill>
                    <a:schemeClr val="bg1"/>
                  </a:solidFill>
                  <a:latin typeface="Arial Narrow" panose="020B0606020202030204" pitchFamily="34" charset="0"/>
                </a:rPr>
                <a:t>Microservice 1</a:t>
              </a:r>
            </a:p>
          </p:txBody>
        </p:sp>
        <p:sp>
          <p:nvSpPr>
            <p:cNvPr id="156" name="Cube 155"/>
            <p:cNvSpPr/>
            <p:nvPr/>
          </p:nvSpPr>
          <p:spPr>
            <a:xfrm>
              <a:off x="4908636" y="2905353"/>
              <a:ext cx="692094" cy="139752"/>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UI</a:t>
              </a:r>
            </a:p>
          </p:txBody>
        </p:sp>
        <p:sp>
          <p:nvSpPr>
            <p:cNvPr id="157" name="Cube 156"/>
            <p:cNvSpPr/>
            <p:nvPr/>
          </p:nvSpPr>
          <p:spPr>
            <a:xfrm>
              <a:off x="4908636" y="3058551"/>
              <a:ext cx="692094" cy="129667"/>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APII</a:t>
              </a:r>
            </a:p>
          </p:txBody>
        </p:sp>
        <p:sp>
          <p:nvSpPr>
            <p:cNvPr id="158" name="Cube 157"/>
            <p:cNvSpPr/>
            <p:nvPr/>
          </p:nvSpPr>
          <p:spPr>
            <a:xfrm>
              <a:off x="4908636" y="3206002"/>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Logic</a:t>
              </a:r>
            </a:p>
          </p:txBody>
        </p:sp>
        <p:sp>
          <p:nvSpPr>
            <p:cNvPr id="159" name="Cube 158"/>
            <p:cNvSpPr/>
            <p:nvPr/>
          </p:nvSpPr>
          <p:spPr>
            <a:xfrm>
              <a:off x="4908636" y="3355358"/>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Data</a:t>
              </a:r>
            </a:p>
          </p:txBody>
        </p:sp>
      </p:grpSp>
      <p:sp>
        <p:nvSpPr>
          <p:cNvPr id="163" name="TextBox 162"/>
          <p:cNvSpPr txBox="1"/>
          <p:nvPr/>
        </p:nvSpPr>
        <p:spPr>
          <a:xfrm>
            <a:off x="3410122" y="1179311"/>
            <a:ext cx="2381339" cy="219291"/>
          </a:xfrm>
          <a:prstGeom prst="rect">
            <a:avLst/>
          </a:prstGeom>
          <a:solidFill>
            <a:srgbClr val="E9EFFB"/>
          </a:solidFill>
          <a:ln>
            <a:noFill/>
          </a:ln>
        </p:spPr>
        <p:txBody>
          <a:bodyPr wrap="square" rtlCol="0">
            <a:spAutoFit/>
          </a:bodyPr>
          <a:lstStyle/>
          <a:p>
            <a:pPr algn="ctr"/>
            <a:r>
              <a:rPr lang="en-US" sz="825" b="1" dirty="0"/>
              <a:t>Package as Microservice(s)</a:t>
            </a:r>
          </a:p>
        </p:txBody>
      </p:sp>
      <p:grpSp>
        <p:nvGrpSpPr>
          <p:cNvPr id="186" name="Group 185"/>
          <p:cNvGrpSpPr/>
          <p:nvPr/>
        </p:nvGrpSpPr>
        <p:grpSpPr>
          <a:xfrm>
            <a:off x="4140500" y="1436601"/>
            <a:ext cx="822675" cy="940970"/>
            <a:chOff x="4529358" y="2246397"/>
            <a:chExt cx="1491466" cy="1424375"/>
          </a:xfrm>
        </p:grpSpPr>
        <p:sp>
          <p:nvSpPr>
            <p:cNvPr id="187" name="Hexagon 186"/>
            <p:cNvSpPr/>
            <p:nvPr/>
          </p:nvSpPr>
          <p:spPr>
            <a:xfrm rot="5400000">
              <a:off x="4539598" y="2254651"/>
              <a:ext cx="1424375" cy="1407868"/>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88" name="Diamond 187"/>
            <p:cNvSpPr/>
            <p:nvPr/>
          </p:nvSpPr>
          <p:spPr>
            <a:xfrm>
              <a:off x="4587079" y="2248789"/>
              <a:ext cx="1316731" cy="62583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89" name="TextBox 26"/>
            <p:cNvSpPr txBox="1"/>
            <p:nvPr/>
          </p:nvSpPr>
          <p:spPr>
            <a:xfrm>
              <a:off x="4529358" y="2407216"/>
              <a:ext cx="1491466" cy="33194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25" b="1" dirty="0">
                  <a:solidFill>
                    <a:schemeClr val="bg1"/>
                  </a:solidFill>
                  <a:latin typeface="Arial Narrow" panose="020B0606020202030204" pitchFamily="34" charset="0"/>
                </a:rPr>
                <a:t>Microservice 2</a:t>
              </a:r>
            </a:p>
          </p:txBody>
        </p:sp>
        <p:sp>
          <p:nvSpPr>
            <p:cNvPr id="190" name="Cube 189"/>
            <p:cNvSpPr/>
            <p:nvPr/>
          </p:nvSpPr>
          <p:spPr>
            <a:xfrm>
              <a:off x="4908636" y="2905353"/>
              <a:ext cx="692094" cy="139752"/>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UI</a:t>
              </a:r>
            </a:p>
          </p:txBody>
        </p:sp>
        <p:sp>
          <p:nvSpPr>
            <p:cNvPr id="192" name="Cube 191"/>
            <p:cNvSpPr/>
            <p:nvPr/>
          </p:nvSpPr>
          <p:spPr>
            <a:xfrm>
              <a:off x="4908636" y="3058551"/>
              <a:ext cx="692094" cy="129667"/>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API</a:t>
              </a:r>
            </a:p>
          </p:txBody>
        </p:sp>
        <p:sp>
          <p:nvSpPr>
            <p:cNvPr id="193" name="Cube 192"/>
            <p:cNvSpPr/>
            <p:nvPr/>
          </p:nvSpPr>
          <p:spPr>
            <a:xfrm>
              <a:off x="4908636" y="3206002"/>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Logic</a:t>
              </a:r>
            </a:p>
          </p:txBody>
        </p:sp>
        <p:sp>
          <p:nvSpPr>
            <p:cNvPr id="195" name="Cube 194"/>
            <p:cNvSpPr/>
            <p:nvPr/>
          </p:nvSpPr>
          <p:spPr>
            <a:xfrm>
              <a:off x="4908636" y="3355358"/>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Data</a:t>
              </a:r>
            </a:p>
          </p:txBody>
        </p:sp>
      </p:grpSp>
      <p:grpSp>
        <p:nvGrpSpPr>
          <p:cNvPr id="196" name="Group 195"/>
          <p:cNvGrpSpPr/>
          <p:nvPr/>
        </p:nvGrpSpPr>
        <p:grpSpPr>
          <a:xfrm>
            <a:off x="4978107" y="1436601"/>
            <a:ext cx="822675" cy="940970"/>
            <a:chOff x="4529358" y="2246397"/>
            <a:chExt cx="1491466" cy="1424375"/>
          </a:xfrm>
        </p:grpSpPr>
        <p:sp>
          <p:nvSpPr>
            <p:cNvPr id="197" name="Hexagon 196"/>
            <p:cNvSpPr/>
            <p:nvPr/>
          </p:nvSpPr>
          <p:spPr>
            <a:xfrm rot="5400000">
              <a:off x="4539598" y="2254651"/>
              <a:ext cx="1424375" cy="1407868"/>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98" name="Diamond 197"/>
            <p:cNvSpPr/>
            <p:nvPr/>
          </p:nvSpPr>
          <p:spPr>
            <a:xfrm>
              <a:off x="4587079" y="2248789"/>
              <a:ext cx="1316731" cy="62583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99" name="TextBox 26"/>
            <p:cNvSpPr txBox="1"/>
            <p:nvPr/>
          </p:nvSpPr>
          <p:spPr>
            <a:xfrm>
              <a:off x="4529358" y="2407216"/>
              <a:ext cx="1491466" cy="33194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25" b="1" dirty="0">
                  <a:solidFill>
                    <a:schemeClr val="bg1"/>
                  </a:solidFill>
                  <a:latin typeface="Arial Narrow" panose="020B0606020202030204" pitchFamily="34" charset="0"/>
                </a:rPr>
                <a:t>Microservice n</a:t>
              </a:r>
            </a:p>
          </p:txBody>
        </p:sp>
        <p:sp>
          <p:nvSpPr>
            <p:cNvPr id="200" name="Cube 199"/>
            <p:cNvSpPr/>
            <p:nvPr/>
          </p:nvSpPr>
          <p:spPr>
            <a:xfrm>
              <a:off x="4908636" y="2905353"/>
              <a:ext cx="692094" cy="139752"/>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UI</a:t>
              </a:r>
            </a:p>
          </p:txBody>
        </p:sp>
        <p:sp>
          <p:nvSpPr>
            <p:cNvPr id="208" name="Cube 207"/>
            <p:cNvSpPr/>
            <p:nvPr/>
          </p:nvSpPr>
          <p:spPr>
            <a:xfrm>
              <a:off x="4908636" y="3058551"/>
              <a:ext cx="692094" cy="129667"/>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API</a:t>
              </a:r>
            </a:p>
          </p:txBody>
        </p:sp>
        <p:sp>
          <p:nvSpPr>
            <p:cNvPr id="211" name="Cube 210"/>
            <p:cNvSpPr/>
            <p:nvPr/>
          </p:nvSpPr>
          <p:spPr>
            <a:xfrm>
              <a:off x="4908636" y="3206002"/>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Logic</a:t>
              </a:r>
            </a:p>
          </p:txBody>
        </p:sp>
        <p:sp>
          <p:nvSpPr>
            <p:cNvPr id="213" name="Cube 212"/>
            <p:cNvSpPr/>
            <p:nvPr/>
          </p:nvSpPr>
          <p:spPr>
            <a:xfrm>
              <a:off x="4908636" y="3355358"/>
              <a:ext cx="692094" cy="136870"/>
            </a:xfrm>
            <a:prstGeom prst="cube">
              <a:avLst/>
            </a:prstGeom>
            <a:noFill/>
            <a:ln>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25" b="1" dirty="0">
                  <a:solidFill>
                    <a:schemeClr val="tx1">
                      <a:lumMod val="60000"/>
                      <a:lumOff val="40000"/>
                    </a:schemeClr>
                  </a:solidFill>
                </a:rPr>
                <a:t>Data</a:t>
              </a:r>
            </a:p>
          </p:txBody>
        </p:sp>
      </p:grpSp>
      <p:grpSp>
        <p:nvGrpSpPr>
          <p:cNvPr id="216" name="Group 215"/>
          <p:cNvGrpSpPr/>
          <p:nvPr/>
        </p:nvGrpSpPr>
        <p:grpSpPr>
          <a:xfrm>
            <a:off x="6740045" y="2399224"/>
            <a:ext cx="481562" cy="556037"/>
            <a:chOff x="3333515" y="327896"/>
            <a:chExt cx="991955" cy="1032715"/>
          </a:xfrm>
        </p:grpSpPr>
        <p:sp>
          <p:nvSpPr>
            <p:cNvPr id="217" name="Hexagon 216"/>
            <p:cNvSpPr/>
            <p:nvPr/>
          </p:nvSpPr>
          <p:spPr>
            <a:xfrm rot="5400000">
              <a:off x="3297635" y="376076"/>
              <a:ext cx="1032715" cy="936355"/>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218" name="Diamond 217"/>
            <p:cNvSpPr/>
            <p:nvPr/>
          </p:nvSpPr>
          <p:spPr>
            <a:xfrm>
              <a:off x="3356430" y="340628"/>
              <a:ext cx="909334" cy="42072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219" name="TextBox 26"/>
            <p:cNvSpPr txBox="1"/>
            <p:nvPr/>
          </p:nvSpPr>
          <p:spPr>
            <a:xfrm>
              <a:off x="3333515" y="444496"/>
              <a:ext cx="991955" cy="42871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50" dirty="0">
                  <a:solidFill>
                    <a:schemeClr val="bg1"/>
                  </a:solidFill>
                  <a:latin typeface="Arial Narrow" panose="020B0606020202030204" pitchFamily="34" charset="0"/>
                </a:rPr>
                <a:t>Microservice 2</a:t>
              </a:r>
            </a:p>
          </p:txBody>
        </p:sp>
      </p:grpSp>
      <p:grpSp>
        <p:nvGrpSpPr>
          <p:cNvPr id="220" name="Group 219"/>
          <p:cNvGrpSpPr/>
          <p:nvPr/>
        </p:nvGrpSpPr>
        <p:grpSpPr>
          <a:xfrm>
            <a:off x="7279540" y="2397213"/>
            <a:ext cx="481562" cy="556037"/>
            <a:chOff x="3333515" y="327896"/>
            <a:chExt cx="991955" cy="1032715"/>
          </a:xfrm>
        </p:grpSpPr>
        <p:sp>
          <p:nvSpPr>
            <p:cNvPr id="221" name="Hexagon 220"/>
            <p:cNvSpPr/>
            <p:nvPr/>
          </p:nvSpPr>
          <p:spPr>
            <a:xfrm rot="5400000">
              <a:off x="3297635" y="376076"/>
              <a:ext cx="1032715" cy="936355"/>
            </a:xfrm>
            <a:prstGeom prst="hexagon">
              <a:avLst/>
            </a:prstGeom>
            <a:no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222" name="Diamond 221"/>
            <p:cNvSpPr/>
            <p:nvPr/>
          </p:nvSpPr>
          <p:spPr>
            <a:xfrm>
              <a:off x="3356430" y="340628"/>
              <a:ext cx="909334" cy="420727"/>
            </a:xfrm>
            <a:prstGeom prst="diamond">
              <a:avLst/>
            </a:prstGeom>
            <a:solidFill>
              <a:srgbClr val="007EAE"/>
            </a:solidFill>
            <a:ln w="38100">
              <a:solidFill>
                <a:srgbClr val="007E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223" name="TextBox 26"/>
            <p:cNvSpPr txBox="1"/>
            <p:nvPr/>
          </p:nvSpPr>
          <p:spPr>
            <a:xfrm>
              <a:off x="3333515" y="444496"/>
              <a:ext cx="991955" cy="42871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50" dirty="0">
                  <a:solidFill>
                    <a:schemeClr val="bg1"/>
                  </a:solidFill>
                  <a:latin typeface="Arial Narrow" panose="020B0606020202030204" pitchFamily="34" charset="0"/>
                </a:rPr>
                <a:t>Microservice n</a:t>
              </a:r>
            </a:p>
          </p:txBody>
        </p:sp>
      </p:grpSp>
      <p:sp>
        <p:nvSpPr>
          <p:cNvPr id="224" name="TextBox 223"/>
          <p:cNvSpPr txBox="1"/>
          <p:nvPr/>
        </p:nvSpPr>
        <p:spPr>
          <a:xfrm>
            <a:off x="3777211" y="2417542"/>
            <a:ext cx="1847921" cy="222284"/>
          </a:xfrm>
          <a:prstGeom prst="rect">
            <a:avLst/>
          </a:prstGeom>
          <a:noFill/>
          <a:ln>
            <a:noFill/>
          </a:ln>
        </p:spPr>
        <p:txBody>
          <a:bodyPr wrap="square" rtlCol="0">
            <a:spAutoFit/>
          </a:bodyPr>
          <a:lstStyle/>
          <a:p>
            <a:pPr algn="r"/>
            <a:r>
              <a:rPr lang="en-US" sz="825" b="1" dirty="0"/>
              <a:t>Deploy on Microservices Platform</a:t>
            </a:r>
          </a:p>
        </p:txBody>
      </p:sp>
      <p:sp>
        <p:nvSpPr>
          <p:cNvPr id="39" name="Oval 38"/>
          <p:cNvSpPr/>
          <p:nvPr/>
        </p:nvSpPr>
        <p:spPr>
          <a:xfrm>
            <a:off x="2385397" y="554881"/>
            <a:ext cx="234633" cy="2346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accent1"/>
                </a:solidFill>
              </a:rPr>
              <a:t>1</a:t>
            </a:r>
          </a:p>
        </p:txBody>
      </p:sp>
      <p:sp>
        <p:nvSpPr>
          <p:cNvPr id="227" name="Oval 226"/>
          <p:cNvSpPr/>
          <p:nvPr/>
        </p:nvSpPr>
        <p:spPr>
          <a:xfrm>
            <a:off x="3505421" y="1162602"/>
            <a:ext cx="234633" cy="234633"/>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accent1"/>
                </a:solidFill>
              </a:rPr>
              <a:t>2</a:t>
            </a:r>
          </a:p>
        </p:txBody>
      </p:sp>
      <p:sp>
        <p:nvSpPr>
          <p:cNvPr id="228" name="Oval 227"/>
          <p:cNvSpPr/>
          <p:nvPr/>
        </p:nvSpPr>
        <p:spPr>
          <a:xfrm>
            <a:off x="3536211" y="2413042"/>
            <a:ext cx="234633" cy="234633"/>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accent1"/>
                </a:solidFill>
              </a:rPr>
              <a:t>3</a:t>
            </a:r>
          </a:p>
        </p:txBody>
      </p:sp>
      <p:sp>
        <p:nvSpPr>
          <p:cNvPr id="230" name="Oval 229"/>
          <p:cNvSpPr/>
          <p:nvPr/>
        </p:nvSpPr>
        <p:spPr>
          <a:xfrm>
            <a:off x="7361273" y="2065423"/>
            <a:ext cx="234633" cy="234633"/>
          </a:xfrm>
          <a:prstGeom prst="ellipse">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accent1"/>
                </a:solidFill>
              </a:rPr>
              <a:t>4</a:t>
            </a:r>
          </a:p>
        </p:txBody>
      </p:sp>
      <p:sp>
        <p:nvSpPr>
          <p:cNvPr id="231" name="Rectangle 230"/>
          <p:cNvSpPr/>
          <p:nvPr/>
        </p:nvSpPr>
        <p:spPr>
          <a:xfrm>
            <a:off x="6079333" y="1373823"/>
            <a:ext cx="1802759" cy="344109"/>
          </a:xfrm>
          <a:prstGeom prst="rect">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32" name="Hexagon 231"/>
          <p:cNvSpPr/>
          <p:nvPr/>
        </p:nvSpPr>
        <p:spPr>
          <a:xfrm>
            <a:off x="6200683" y="1452698"/>
            <a:ext cx="268213" cy="218407"/>
          </a:xfrm>
          <a:prstGeom prst="hexagon">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33" name="Hexagon 232"/>
          <p:cNvSpPr/>
          <p:nvPr/>
        </p:nvSpPr>
        <p:spPr>
          <a:xfrm>
            <a:off x="6612041" y="1452698"/>
            <a:ext cx="268213" cy="218407"/>
          </a:xfrm>
          <a:prstGeom prst="hexagon">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34" name="Hexagon 233"/>
          <p:cNvSpPr/>
          <p:nvPr/>
        </p:nvSpPr>
        <p:spPr>
          <a:xfrm>
            <a:off x="7018281" y="1452698"/>
            <a:ext cx="268213" cy="218407"/>
          </a:xfrm>
          <a:prstGeom prst="hexagon">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35" name="Hexagon 234"/>
          <p:cNvSpPr/>
          <p:nvPr/>
        </p:nvSpPr>
        <p:spPr>
          <a:xfrm>
            <a:off x="7429419" y="1454402"/>
            <a:ext cx="268213" cy="218407"/>
          </a:xfrm>
          <a:prstGeom prst="hexagon">
            <a:avLst/>
          </a:prstGeom>
          <a:no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36" name="TextBox 235"/>
          <p:cNvSpPr txBox="1"/>
          <p:nvPr/>
        </p:nvSpPr>
        <p:spPr>
          <a:xfrm>
            <a:off x="7926319" y="1405299"/>
            <a:ext cx="764381" cy="219291"/>
          </a:xfrm>
          <a:prstGeom prst="rect">
            <a:avLst/>
          </a:prstGeom>
          <a:noFill/>
          <a:ln>
            <a:noFill/>
          </a:ln>
        </p:spPr>
        <p:txBody>
          <a:bodyPr wrap="square" rtlCol="0">
            <a:spAutoFit/>
          </a:bodyPr>
          <a:lstStyle>
            <a:defPPr>
              <a:defRPr lang="en-US"/>
            </a:defPPr>
            <a:lvl1pPr>
              <a:defRPr sz="1100" b="1">
                <a:solidFill>
                  <a:srgbClr val="1E4191">
                    <a:lumMod val="60000"/>
                    <a:lumOff val="40000"/>
                  </a:srgbClr>
                </a:solidFill>
              </a:defRPr>
            </a:lvl1pPr>
          </a:lstStyle>
          <a:p>
            <a:r>
              <a:rPr lang="en-US" sz="825" dirty="0">
                <a:solidFill>
                  <a:schemeClr val="tx1"/>
                </a:solidFill>
              </a:rPr>
              <a:t>API Layer</a:t>
            </a:r>
          </a:p>
        </p:txBody>
      </p:sp>
      <p:grpSp>
        <p:nvGrpSpPr>
          <p:cNvPr id="179" name="Group 178"/>
          <p:cNvGrpSpPr/>
          <p:nvPr/>
        </p:nvGrpSpPr>
        <p:grpSpPr>
          <a:xfrm>
            <a:off x="8258107" y="880546"/>
            <a:ext cx="168494" cy="171142"/>
            <a:chOff x="6413828" y="3137946"/>
            <a:chExt cx="311865" cy="361840"/>
          </a:xfrm>
        </p:grpSpPr>
        <p:sp>
          <p:nvSpPr>
            <p:cNvPr id="184" name="Rounded Rectangle 183"/>
            <p:cNvSpPr/>
            <p:nvPr/>
          </p:nvSpPr>
          <p:spPr>
            <a:xfrm>
              <a:off x="6413828" y="3237604"/>
              <a:ext cx="311865" cy="262182"/>
            </a:xfrm>
            <a:prstGeom prst="roundRect">
              <a:avLst/>
            </a:prstGeom>
            <a:noFill/>
            <a:ln w="190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185" name="Block Arc 184"/>
            <p:cNvSpPr/>
            <p:nvPr/>
          </p:nvSpPr>
          <p:spPr>
            <a:xfrm>
              <a:off x="6491241" y="3137946"/>
              <a:ext cx="167089" cy="194608"/>
            </a:xfrm>
            <a:prstGeom prst="blockArc">
              <a:avLst>
                <a:gd name="adj1" fmla="val 10800000"/>
                <a:gd name="adj2" fmla="val 3"/>
                <a:gd name="adj3" fmla="val 0"/>
              </a:avLst>
            </a:prstGeom>
            <a:noFill/>
            <a:ln w="190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solidFill>
                  <a:schemeClr val="tx1"/>
                </a:solidFill>
              </a:endParaRPr>
            </a:p>
          </p:txBody>
        </p:sp>
        <p:sp>
          <p:nvSpPr>
            <p:cNvPr id="201" name="Oval 200"/>
            <p:cNvSpPr/>
            <p:nvPr/>
          </p:nvSpPr>
          <p:spPr>
            <a:xfrm>
              <a:off x="6549252" y="3317673"/>
              <a:ext cx="50750" cy="51725"/>
            </a:xfrm>
            <a:prstGeom prst="ellipse">
              <a:avLst/>
            </a:pr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02" name="Oval 201"/>
            <p:cNvSpPr/>
            <p:nvPr/>
          </p:nvSpPr>
          <p:spPr>
            <a:xfrm>
              <a:off x="6555367" y="3325898"/>
              <a:ext cx="37224" cy="74254"/>
            </a:xfrm>
            <a:prstGeom prst="ellipse">
              <a:avLst/>
            </a:pr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sp>
        <p:nvSpPr>
          <p:cNvPr id="209" name="TextBox 208"/>
          <p:cNvSpPr txBox="1"/>
          <p:nvPr/>
        </p:nvSpPr>
        <p:spPr>
          <a:xfrm>
            <a:off x="7447366" y="866608"/>
            <a:ext cx="893198" cy="196208"/>
          </a:xfrm>
          <a:prstGeom prst="rect">
            <a:avLst/>
          </a:prstGeom>
          <a:noFill/>
          <a:ln>
            <a:noFill/>
          </a:ln>
        </p:spPr>
        <p:txBody>
          <a:bodyPr wrap="square" rtlCol="0">
            <a:spAutoFit/>
          </a:bodyPr>
          <a:lstStyle/>
          <a:p>
            <a:r>
              <a:rPr lang="en-US" sz="675" b="1" dirty="0"/>
              <a:t>Platform Security</a:t>
            </a:r>
          </a:p>
        </p:txBody>
      </p:sp>
      <p:grpSp>
        <p:nvGrpSpPr>
          <p:cNvPr id="214" name="Group 213"/>
          <p:cNvGrpSpPr/>
          <p:nvPr/>
        </p:nvGrpSpPr>
        <p:grpSpPr>
          <a:xfrm>
            <a:off x="7641013" y="1244750"/>
            <a:ext cx="168494" cy="171142"/>
            <a:chOff x="6413828" y="3137946"/>
            <a:chExt cx="311865" cy="361840"/>
          </a:xfrm>
        </p:grpSpPr>
        <p:sp>
          <p:nvSpPr>
            <p:cNvPr id="215" name="Rounded Rectangle 214"/>
            <p:cNvSpPr/>
            <p:nvPr/>
          </p:nvSpPr>
          <p:spPr>
            <a:xfrm>
              <a:off x="6413828" y="3237604"/>
              <a:ext cx="311865" cy="262182"/>
            </a:xfrm>
            <a:prstGeom prst="roundRect">
              <a:avLst/>
            </a:prstGeom>
            <a:noFill/>
            <a:ln w="190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25" name="Block Arc 224"/>
            <p:cNvSpPr/>
            <p:nvPr/>
          </p:nvSpPr>
          <p:spPr>
            <a:xfrm>
              <a:off x="6491241" y="3137946"/>
              <a:ext cx="167089" cy="194608"/>
            </a:xfrm>
            <a:prstGeom prst="blockArc">
              <a:avLst>
                <a:gd name="adj1" fmla="val 10800000"/>
                <a:gd name="adj2" fmla="val 3"/>
                <a:gd name="adj3" fmla="val 0"/>
              </a:avLst>
            </a:prstGeom>
            <a:noFill/>
            <a:ln w="19050">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solidFill>
                  <a:schemeClr val="tx1"/>
                </a:solidFill>
              </a:endParaRPr>
            </a:p>
          </p:txBody>
        </p:sp>
        <p:sp>
          <p:nvSpPr>
            <p:cNvPr id="226" name="Oval 225"/>
            <p:cNvSpPr/>
            <p:nvPr/>
          </p:nvSpPr>
          <p:spPr>
            <a:xfrm>
              <a:off x="6549252" y="3317673"/>
              <a:ext cx="50750" cy="51725"/>
            </a:xfrm>
            <a:prstGeom prst="ellipse">
              <a:avLst/>
            </a:pr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sp>
          <p:nvSpPr>
            <p:cNvPr id="237" name="Oval 236"/>
            <p:cNvSpPr/>
            <p:nvPr/>
          </p:nvSpPr>
          <p:spPr>
            <a:xfrm>
              <a:off x="6555367" y="3325898"/>
              <a:ext cx="37224" cy="74254"/>
            </a:xfrm>
            <a:prstGeom prst="ellipse">
              <a:avLst/>
            </a:prstGeom>
            <a:solidFill>
              <a:schemeClr val="tx1">
                <a:lumMod val="60000"/>
                <a:lumOff val="40000"/>
              </a:schemeClr>
            </a:solidFill>
            <a:ln>
              <a:solidFill>
                <a:srgbClr val="007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5"/>
            </a:p>
          </p:txBody>
        </p:sp>
      </p:grpSp>
      <p:sp>
        <p:nvSpPr>
          <p:cNvPr id="238" name="TextBox 237"/>
          <p:cNvSpPr txBox="1"/>
          <p:nvPr/>
        </p:nvSpPr>
        <p:spPr>
          <a:xfrm>
            <a:off x="7760785" y="1215912"/>
            <a:ext cx="829036" cy="196208"/>
          </a:xfrm>
          <a:prstGeom prst="rect">
            <a:avLst/>
          </a:prstGeom>
          <a:noFill/>
          <a:ln>
            <a:noFill/>
          </a:ln>
        </p:spPr>
        <p:txBody>
          <a:bodyPr wrap="square" rtlCol="0">
            <a:spAutoFit/>
          </a:bodyPr>
          <a:lstStyle/>
          <a:p>
            <a:r>
              <a:rPr lang="en-US" sz="675" b="1" dirty="0"/>
              <a:t>API Security</a:t>
            </a:r>
          </a:p>
        </p:txBody>
      </p:sp>
      <p:sp>
        <p:nvSpPr>
          <p:cNvPr id="239" name="Title 1"/>
          <p:cNvSpPr txBox="1">
            <a:spLocks/>
          </p:cNvSpPr>
          <p:nvPr/>
        </p:nvSpPr>
        <p:spPr>
          <a:xfrm>
            <a:off x="644876" y="-42474"/>
            <a:ext cx="7854249" cy="608620"/>
          </a:xfrm>
          <a:prstGeom prst="rect">
            <a:avLst/>
          </a:prstGeom>
        </p:spPr>
        <p:txBody>
          <a:bodyPr vert="horz" lIns="89290" tIns="44644" rIns="89290" bIns="0" rtlCol="0" anchor="ctr" anchorCtr="0">
            <a:normAutofit/>
          </a:bodyPr>
          <a:lstStyle>
            <a:lvl1pPr marL="0" indent="0" algn="l" defTabSz="892894" rtl="0" eaLnBrk="1" latinLnBrk="0" hangingPunct="1">
              <a:spcBef>
                <a:spcPct val="0"/>
              </a:spcBef>
              <a:buFontTx/>
              <a:buNone/>
              <a:defRPr sz="2000" b="0" kern="1200">
                <a:solidFill>
                  <a:schemeClr val="accent6"/>
                </a:solidFill>
                <a:latin typeface="+mj-lt"/>
                <a:ea typeface="+mj-ea"/>
                <a:cs typeface="Helvetica"/>
              </a:defRPr>
            </a:lvl1pPr>
          </a:lstStyle>
          <a:p>
            <a:r>
              <a:rPr lang="en-US" dirty="0">
                <a:solidFill>
                  <a:srgbClr val="0070C0"/>
                </a:solidFill>
              </a:rPr>
              <a:t>Microservices: Transformation Process</a:t>
            </a:r>
          </a:p>
        </p:txBody>
      </p:sp>
    </p:spTree>
    <p:extLst>
      <p:ext uri="{BB962C8B-B14F-4D97-AF65-F5344CB8AC3E}">
        <p14:creationId xmlns:p14="http://schemas.microsoft.com/office/powerpoint/2010/main" val="3306475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828"/>
            <a:ext cx="9144000" cy="2198440"/>
          </a:xfrm>
          <a:prstGeom prst="rect">
            <a:avLst/>
          </a:prstGeom>
        </p:spPr>
      </p:pic>
      <p:sp>
        <p:nvSpPr>
          <p:cNvPr id="2" name="Title 1"/>
          <p:cNvSpPr>
            <a:spLocks noGrp="1"/>
          </p:cNvSpPr>
          <p:nvPr>
            <p:ph type="title"/>
          </p:nvPr>
        </p:nvSpPr>
        <p:spPr/>
        <p:txBody>
          <a:bodyPr anchor="ctr">
            <a:normAutofit/>
          </a:bodyPr>
          <a:lstStyle/>
          <a:p>
            <a:r>
              <a:rPr lang="en-US" dirty="0">
                <a:solidFill>
                  <a:srgbClr val="0070C0"/>
                </a:solidFill>
              </a:rPr>
              <a:t>Microservices: Trends</a:t>
            </a:r>
          </a:p>
        </p:txBody>
      </p:sp>
      <p:sp>
        <p:nvSpPr>
          <p:cNvPr id="4" name="Rectangle 3"/>
          <p:cNvSpPr/>
          <p:nvPr/>
        </p:nvSpPr>
        <p:spPr>
          <a:xfrm>
            <a:off x="0" y="1362551"/>
            <a:ext cx="9144000" cy="220499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endParaRPr lang="en-US" sz="1400" dirty="0"/>
          </a:p>
        </p:txBody>
      </p:sp>
      <p:pic>
        <p:nvPicPr>
          <p:cNvPr id="24" name="Picture 23"/>
          <p:cNvPicPr>
            <a:picLocks noChangeAspect="1"/>
          </p:cNvPicPr>
          <p:nvPr/>
        </p:nvPicPr>
        <p:blipFill>
          <a:blip r:embed="rId3"/>
          <a:stretch>
            <a:fillRect/>
          </a:stretch>
        </p:blipFill>
        <p:spPr>
          <a:xfrm>
            <a:off x="6142467" y="1576552"/>
            <a:ext cx="2823580" cy="1776993"/>
          </a:xfrm>
          <a:prstGeom prst="rect">
            <a:avLst/>
          </a:prstGeom>
        </p:spPr>
      </p:pic>
      <p:pic>
        <p:nvPicPr>
          <p:cNvPr id="25" name="Picture 24"/>
          <p:cNvPicPr>
            <a:picLocks noChangeAspect="1"/>
          </p:cNvPicPr>
          <p:nvPr/>
        </p:nvPicPr>
        <p:blipFill>
          <a:blip r:embed="rId4"/>
          <a:stretch>
            <a:fillRect/>
          </a:stretch>
        </p:blipFill>
        <p:spPr>
          <a:xfrm>
            <a:off x="184402" y="1574776"/>
            <a:ext cx="2942475" cy="1780544"/>
          </a:xfrm>
          <a:prstGeom prst="rect">
            <a:avLst/>
          </a:prstGeom>
        </p:spPr>
      </p:pic>
      <p:pic>
        <p:nvPicPr>
          <p:cNvPr id="26" name="Picture 25"/>
          <p:cNvPicPr>
            <a:picLocks noChangeAspect="1"/>
          </p:cNvPicPr>
          <p:nvPr/>
        </p:nvPicPr>
        <p:blipFill>
          <a:blip r:embed="rId5"/>
          <a:stretch>
            <a:fillRect/>
          </a:stretch>
        </p:blipFill>
        <p:spPr>
          <a:xfrm>
            <a:off x="3191284" y="1566109"/>
            <a:ext cx="2886777" cy="1797878"/>
          </a:xfrm>
          <a:prstGeom prst="rect">
            <a:avLst/>
          </a:prstGeom>
        </p:spPr>
      </p:pic>
    </p:spTree>
    <p:extLst>
      <p:ext uri="{BB962C8B-B14F-4D97-AF65-F5344CB8AC3E}">
        <p14:creationId xmlns:p14="http://schemas.microsoft.com/office/powerpoint/2010/main" val="409424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23268"/>
            <a:ext cx="4572000" cy="3657600"/>
          </a:xfrm>
          <a:prstGeom prst="rect">
            <a:avLst/>
          </a:prstGeom>
          <a:gradFill>
            <a:gsLst>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ctr"/>
          <a:lstStyle/>
          <a:p>
            <a:r>
              <a:rPr lang="en-US" dirty="0">
                <a:solidFill>
                  <a:srgbClr val="0070C0"/>
                </a:solidFill>
              </a:rPr>
              <a:t>Microservices: Early Adopters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86" y="2419448"/>
            <a:ext cx="1912003" cy="51624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4" y="3521946"/>
            <a:ext cx="1903147" cy="71025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1964" b="9790"/>
          <a:stretch/>
        </p:blipFill>
        <p:spPr>
          <a:xfrm>
            <a:off x="2701307" y="2225534"/>
            <a:ext cx="1155405" cy="904068"/>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5487" t="36658" r="4936" b="36468"/>
          <a:stretch/>
        </p:blipFill>
        <p:spPr>
          <a:xfrm>
            <a:off x="2090695" y="3520578"/>
            <a:ext cx="2376629" cy="712989"/>
          </a:xfrm>
          <a:prstGeom prst="rect">
            <a:avLst/>
          </a:prstGeom>
        </p:spPr>
      </p:pic>
      <p:sp>
        <p:nvSpPr>
          <p:cNvPr id="11" name="TextBox 10"/>
          <p:cNvSpPr txBox="1"/>
          <p:nvPr/>
        </p:nvSpPr>
        <p:spPr>
          <a:xfrm>
            <a:off x="21124" y="933929"/>
            <a:ext cx="4550875" cy="585216"/>
          </a:xfrm>
          <a:prstGeom prst="rect">
            <a:avLst/>
          </a:prstGeom>
          <a:solidFill>
            <a:schemeClr val="accent1">
              <a:lumMod val="20000"/>
              <a:lumOff val="80000"/>
            </a:schemeClr>
          </a:solidFill>
        </p:spPr>
        <p:txBody>
          <a:bodyPr wrap="square" rtlCol="0">
            <a:spAutoFit/>
          </a:bodyPr>
          <a:lstStyle/>
          <a:p>
            <a:r>
              <a:rPr lang="en-US" sz="1800" b="1" dirty="0"/>
              <a:t>Well-known vendors using and contributing to this new paradigm</a:t>
            </a:r>
          </a:p>
        </p:txBody>
      </p:sp>
      <p:sp>
        <p:nvSpPr>
          <p:cNvPr id="12" name="Rectangle 11"/>
          <p:cNvSpPr/>
          <p:nvPr/>
        </p:nvSpPr>
        <p:spPr>
          <a:xfrm>
            <a:off x="4589756" y="942498"/>
            <a:ext cx="4553712" cy="3657600"/>
          </a:xfrm>
          <a:prstGeom prst="rect">
            <a:avLst/>
          </a:prstGeom>
          <a:gradFill>
            <a:gsLst>
              <a:gs pos="0">
                <a:schemeClr val="bg1">
                  <a:lumMod val="85000"/>
                </a:schemeClr>
              </a:gs>
              <a:gs pos="88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589756" y="933929"/>
            <a:ext cx="4572000" cy="584775"/>
          </a:xfrm>
          <a:prstGeom prst="rect">
            <a:avLst/>
          </a:prstGeom>
          <a:solidFill>
            <a:schemeClr val="tx1">
              <a:lumMod val="50000"/>
              <a:lumOff val="50000"/>
            </a:schemeClr>
          </a:solidFill>
        </p:spPr>
        <p:txBody>
          <a:bodyPr wrap="square" rtlCol="0">
            <a:spAutoFit/>
          </a:bodyPr>
          <a:lstStyle/>
          <a:p>
            <a:r>
              <a:rPr lang="en-US" sz="1600" b="1" dirty="0"/>
              <a:t>Well-known Businesses using Microservices Today</a:t>
            </a:r>
            <a:endParaRPr lang="en-US"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1090" y="1675557"/>
            <a:ext cx="967325" cy="326850"/>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2719" y="1706798"/>
            <a:ext cx="886826" cy="295609"/>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5353" y="1613796"/>
            <a:ext cx="952479" cy="388611"/>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50876" y="2675921"/>
            <a:ext cx="749527" cy="39233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07852" y="2690965"/>
            <a:ext cx="1964282" cy="362243"/>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9715" y="2182158"/>
            <a:ext cx="1304668" cy="332690"/>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67551" y="2119903"/>
            <a:ext cx="871980" cy="457200"/>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04516" y="2119903"/>
            <a:ext cx="344224" cy="457200"/>
          </a:xfrm>
          <a:prstGeom prst="rect">
            <a:avLst/>
          </a:prstGeom>
        </p:spPr>
      </p:pic>
      <p:pic>
        <p:nvPicPr>
          <p:cNvPr id="21" name="Picture 20"/>
          <p:cNvPicPr>
            <a:picLocks noChangeAspect="1"/>
          </p:cNvPicPr>
          <p:nvPr/>
        </p:nvPicPr>
        <p:blipFill rotWithShape="1">
          <a:blip r:embed="rId14" cstate="print">
            <a:extLst>
              <a:ext uri="{28A0092B-C50C-407E-A947-70E740481C1C}">
                <a14:useLocalDpi xmlns:a14="http://schemas.microsoft.com/office/drawing/2010/main" val="0"/>
              </a:ext>
            </a:extLst>
          </a:blip>
          <a:srcRect t="17782" b="16515"/>
          <a:stretch/>
        </p:blipFill>
        <p:spPr>
          <a:xfrm>
            <a:off x="8129976" y="1557272"/>
            <a:ext cx="952946" cy="500890"/>
          </a:xfrm>
          <a:prstGeom prst="rect">
            <a:avLst/>
          </a:prstGeom>
          <a:effectLst/>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3849" y="1545207"/>
            <a:ext cx="457200" cy="457200"/>
          </a:xfrm>
          <a:prstGeom prst="rect">
            <a:avLst/>
          </a:prstGeom>
        </p:spPr>
      </p:pic>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67551" y="2704294"/>
            <a:ext cx="1075876" cy="335584"/>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10850" y="2119903"/>
            <a:ext cx="457200" cy="457200"/>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75998" y="2119903"/>
            <a:ext cx="857250" cy="457200"/>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06789" y="3765211"/>
            <a:ext cx="1204819" cy="259977"/>
          </a:xfrm>
          <a:prstGeom prst="rect">
            <a:avLst/>
          </a:prstGeom>
        </p:spPr>
      </p:pic>
      <p:pic>
        <p:nvPicPr>
          <p:cNvPr id="28" name="Picture 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68324" y="3187816"/>
            <a:ext cx="775710" cy="417428"/>
          </a:xfrm>
          <a:prstGeom prst="rect">
            <a:avLst/>
          </a:prstGeom>
        </p:spPr>
      </p:pic>
      <p:pic>
        <p:nvPicPr>
          <p:cNvPr id="29" name="Picture 2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623044" y="3216690"/>
            <a:ext cx="796215" cy="359680"/>
          </a:xfrm>
          <a:prstGeom prst="rect">
            <a:avLst/>
          </a:prstGeom>
        </p:spPr>
      </p:pic>
      <p:pic>
        <p:nvPicPr>
          <p:cNvPr id="30" name="Picture 2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16710" y="3167930"/>
            <a:ext cx="937846" cy="457200"/>
          </a:xfrm>
          <a:prstGeom prst="rect">
            <a:avLst/>
          </a:prstGeom>
        </p:spPr>
      </p:pic>
      <p:pic>
        <p:nvPicPr>
          <p:cNvPr id="31" name="Picture 3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94653" y="3666599"/>
            <a:ext cx="457888" cy="457200"/>
          </a:xfrm>
          <a:prstGeom prst="rect">
            <a:avLst/>
          </a:prstGeom>
        </p:spPr>
      </p:pic>
      <p:pic>
        <p:nvPicPr>
          <p:cNvPr id="32" name="Picture 3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030691" y="4078090"/>
            <a:ext cx="365759" cy="457200"/>
          </a:xfrm>
          <a:prstGeom prst="rect">
            <a:avLst/>
          </a:prstGeom>
        </p:spPr>
      </p:pic>
      <p:pic>
        <p:nvPicPr>
          <p:cNvPr id="33" name="Picture 3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598269" y="3252542"/>
            <a:ext cx="1339430" cy="287977"/>
          </a:xfrm>
          <a:prstGeom prst="rect">
            <a:avLst/>
          </a:prstGeom>
          <a:solidFill>
            <a:schemeClr val="bg1"/>
          </a:solidFill>
        </p:spPr>
      </p:pic>
      <p:pic>
        <p:nvPicPr>
          <p:cNvPr id="34" name="Picture 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420278" y="4154627"/>
            <a:ext cx="1580839" cy="304126"/>
          </a:xfrm>
          <a:prstGeom prst="rect">
            <a:avLst/>
          </a:prstGeom>
        </p:spPr>
      </p:pic>
      <p:pic>
        <p:nvPicPr>
          <p:cNvPr id="35"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35586" y="3779001"/>
            <a:ext cx="1465679" cy="232396"/>
          </a:xfrm>
          <a:prstGeom prst="rect">
            <a:avLst/>
          </a:prstGeom>
        </p:spPr>
      </p:pic>
      <p:pic>
        <p:nvPicPr>
          <p:cNvPr id="36" name="Picture 3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722930" y="4103736"/>
            <a:ext cx="816601" cy="405908"/>
          </a:xfrm>
          <a:prstGeom prst="rect">
            <a:avLst/>
          </a:prstGeom>
        </p:spPr>
      </p:pic>
    </p:spTree>
    <p:extLst>
      <p:ext uri="{BB962C8B-B14F-4D97-AF65-F5344CB8AC3E}">
        <p14:creationId xmlns:p14="http://schemas.microsoft.com/office/powerpoint/2010/main" val="2773649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8951" b="13875"/>
          <a:stretch/>
        </p:blipFill>
        <p:spPr>
          <a:xfrm>
            <a:off x="0" y="1063541"/>
            <a:ext cx="9144000" cy="3142700"/>
          </a:xfrm>
          <a:prstGeom prst="rect">
            <a:avLst/>
          </a:prstGeom>
        </p:spPr>
      </p:pic>
      <p:sp>
        <p:nvSpPr>
          <p:cNvPr id="2" name="Title 1"/>
          <p:cNvSpPr>
            <a:spLocks noGrp="1"/>
          </p:cNvSpPr>
          <p:nvPr>
            <p:ph type="title"/>
          </p:nvPr>
        </p:nvSpPr>
        <p:spPr/>
        <p:txBody>
          <a:bodyPr anchor="ctr"/>
          <a:lstStyle/>
          <a:p>
            <a:r>
              <a:rPr lang="en-US" dirty="0">
                <a:solidFill>
                  <a:srgbClr val="0070C0"/>
                </a:solidFill>
              </a:rPr>
              <a:t>Microservices: Key Use Cases</a:t>
            </a:r>
          </a:p>
        </p:txBody>
      </p:sp>
      <p:sp>
        <p:nvSpPr>
          <p:cNvPr id="6" name="Rectangle 5"/>
          <p:cNvSpPr/>
          <p:nvPr/>
        </p:nvSpPr>
        <p:spPr>
          <a:xfrm>
            <a:off x="0" y="1063541"/>
            <a:ext cx="9144000" cy="3142700"/>
          </a:xfrm>
          <a:prstGeom prst="rect">
            <a:avLst/>
          </a:prstGeom>
          <a:solidFill>
            <a:schemeClr val="accent4">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300"/>
              </a:spcBef>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Cloud-Native Applications</a:t>
            </a:r>
            <a:b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Creating new cloud-native IT systems that are easy scale, repurpose, extend, and maintain</a:t>
            </a:r>
          </a:p>
          <a:p>
            <a:pPr>
              <a:lnSpc>
                <a:spcPct val="150000"/>
              </a:lnSpc>
              <a:spcBef>
                <a:spcPts val="300"/>
              </a:spcBef>
            </a:pPr>
            <a:endPar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300"/>
              </a:spcBef>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Evolution of SOA</a:t>
            </a:r>
          </a:p>
          <a:p>
            <a:pPr>
              <a:lnSpc>
                <a:spcPct val="150000"/>
              </a:lnSpc>
              <a:spcBef>
                <a:spcPts val="300"/>
              </a:spcBef>
            </a:pP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Adapting existing services - complex, can't be easily changed &amp; are slowing down the business</a:t>
            </a:r>
          </a:p>
          <a:p>
            <a:pPr>
              <a:lnSpc>
                <a:spcPct val="150000"/>
              </a:lnSpc>
              <a:spcBef>
                <a:spcPts val="300"/>
              </a:spcBef>
            </a:pPr>
            <a:endPar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300"/>
              </a:spcBef>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Legacy modernization</a:t>
            </a:r>
          </a:p>
          <a:p>
            <a:pPr>
              <a:lnSpc>
                <a:spcPct val="150000"/>
              </a:lnSpc>
              <a:spcBef>
                <a:spcPts val="300"/>
              </a:spcBef>
            </a:pP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Clients want to skip legacy SOA phase of evolution and go straight to modern cloud-native architectures</a:t>
            </a:r>
          </a:p>
        </p:txBody>
      </p:sp>
    </p:spTree>
    <p:extLst>
      <p:ext uri="{BB962C8B-B14F-4D97-AF65-F5344CB8AC3E}">
        <p14:creationId xmlns:p14="http://schemas.microsoft.com/office/powerpoint/2010/main" val="268963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30" y="261649"/>
            <a:ext cx="7854249" cy="282141"/>
          </a:xfrm>
        </p:spPr>
        <p:txBody>
          <a:bodyPr>
            <a:noAutofit/>
          </a:bodyPr>
          <a:lstStyle/>
          <a:p>
            <a:r>
              <a:rPr lang="en-US" dirty="0">
                <a:solidFill>
                  <a:srgbClr val="0070C0"/>
                </a:solidFill>
              </a:rPr>
              <a:t>Market Driving Forces</a:t>
            </a:r>
          </a:p>
        </p:txBody>
      </p:sp>
      <p:pic>
        <p:nvPicPr>
          <p:cNvPr id="6" name="Content Placeholder 5"/>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b="5046"/>
          <a:stretch/>
        </p:blipFill>
        <p:spPr>
          <a:xfrm>
            <a:off x="0" y="812367"/>
            <a:ext cx="9144000" cy="3669578"/>
          </a:xfrm>
        </p:spPr>
      </p:pic>
      <p:sp>
        <p:nvSpPr>
          <p:cNvPr id="3" name="Rectangle 2"/>
          <p:cNvSpPr/>
          <p:nvPr/>
        </p:nvSpPr>
        <p:spPr>
          <a:xfrm>
            <a:off x="110836" y="930124"/>
            <a:ext cx="1645920" cy="1645920"/>
          </a:xfrm>
          <a:prstGeom prst="rect">
            <a:avLst/>
          </a:prstGeom>
          <a:solidFill>
            <a:srgbClr val="2076B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Speed, Scale, Agility, and innovation for the enterprise</a:t>
            </a:r>
          </a:p>
          <a:p>
            <a:endParaRPr lang="en-US" sz="1100" dirty="0"/>
          </a:p>
        </p:txBody>
      </p:sp>
      <p:sp>
        <p:nvSpPr>
          <p:cNvPr id="8" name="Rectangle 7"/>
          <p:cNvSpPr/>
          <p:nvPr/>
        </p:nvSpPr>
        <p:spPr>
          <a:xfrm>
            <a:off x="1915392" y="930124"/>
            <a:ext cx="1645920" cy="1645920"/>
          </a:xfrm>
          <a:prstGeom prst="rect">
            <a:avLst/>
          </a:prstGeom>
          <a:solidFill>
            <a:srgbClr val="219CD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Lower costs and improve resiliency</a:t>
            </a:r>
          </a:p>
          <a:p>
            <a:endParaRPr lang="en-US" sz="1100" dirty="0"/>
          </a:p>
        </p:txBody>
      </p:sp>
      <p:sp>
        <p:nvSpPr>
          <p:cNvPr id="9" name="Rectangle 8"/>
          <p:cNvSpPr/>
          <p:nvPr/>
        </p:nvSpPr>
        <p:spPr>
          <a:xfrm>
            <a:off x="3719948" y="930124"/>
            <a:ext cx="1645920" cy="1645920"/>
          </a:xfrm>
          <a:prstGeom prst="rect">
            <a:avLst/>
          </a:prstGeom>
          <a:solidFill>
            <a:srgbClr val="2076B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Improve the speed of change by reducing complexity</a:t>
            </a:r>
          </a:p>
        </p:txBody>
      </p:sp>
      <p:sp>
        <p:nvSpPr>
          <p:cNvPr id="10" name="Rectangle 9"/>
          <p:cNvSpPr/>
          <p:nvPr/>
        </p:nvSpPr>
        <p:spPr>
          <a:xfrm>
            <a:off x="5524504" y="930124"/>
            <a:ext cx="1645920" cy="1645920"/>
          </a:xfrm>
          <a:prstGeom prst="rect">
            <a:avLst/>
          </a:prstGeom>
          <a:solidFill>
            <a:srgbClr val="219CD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Create new services and revenue streams</a:t>
            </a:r>
          </a:p>
        </p:txBody>
      </p:sp>
      <p:sp>
        <p:nvSpPr>
          <p:cNvPr id="11" name="Rectangle 10"/>
          <p:cNvSpPr/>
          <p:nvPr/>
        </p:nvSpPr>
        <p:spPr>
          <a:xfrm>
            <a:off x="7329058" y="930124"/>
            <a:ext cx="1645920" cy="1645920"/>
          </a:xfrm>
          <a:prstGeom prst="rect">
            <a:avLst/>
          </a:prstGeom>
          <a:solidFill>
            <a:srgbClr val="2076B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00" dirty="0"/>
              <a:t>Integrate among internal and external partners and vendors, securely and reliably</a:t>
            </a:r>
          </a:p>
        </p:txBody>
      </p:sp>
      <p:sp>
        <p:nvSpPr>
          <p:cNvPr id="12" name="Rectangle 11"/>
          <p:cNvSpPr/>
          <p:nvPr/>
        </p:nvSpPr>
        <p:spPr>
          <a:xfrm>
            <a:off x="124690" y="2703508"/>
            <a:ext cx="1645920" cy="1645920"/>
          </a:xfrm>
          <a:prstGeom prst="rect">
            <a:avLst/>
          </a:prstGeom>
          <a:solidFill>
            <a:srgbClr val="219CD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Provide always-available services - limit the scope of any failure</a:t>
            </a:r>
          </a:p>
        </p:txBody>
      </p:sp>
      <p:sp>
        <p:nvSpPr>
          <p:cNvPr id="13" name="Rectangle 12"/>
          <p:cNvSpPr/>
          <p:nvPr/>
        </p:nvSpPr>
        <p:spPr>
          <a:xfrm>
            <a:off x="1929246" y="2703508"/>
            <a:ext cx="1645920" cy="1645920"/>
          </a:xfrm>
          <a:prstGeom prst="rect">
            <a:avLst/>
          </a:prstGeom>
          <a:solidFill>
            <a:srgbClr val="2076B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Improve end-user experience and engagement</a:t>
            </a:r>
          </a:p>
        </p:txBody>
      </p:sp>
      <p:sp>
        <p:nvSpPr>
          <p:cNvPr id="14" name="Rectangle 13"/>
          <p:cNvSpPr/>
          <p:nvPr/>
        </p:nvSpPr>
        <p:spPr>
          <a:xfrm>
            <a:off x="3733802" y="2703508"/>
            <a:ext cx="1645920" cy="1645920"/>
          </a:xfrm>
          <a:prstGeom prst="rect">
            <a:avLst/>
          </a:prstGeom>
          <a:solidFill>
            <a:srgbClr val="219CD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Integrate social and location-based technologies to improve targeted marketing</a:t>
            </a:r>
          </a:p>
        </p:txBody>
      </p:sp>
      <p:sp>
        <p:nvSpPr>
          <p:cNvPr id="15" name="Rectangle 14"/>
          <p:cNvSpPr/>
          <p:nvPr/>
        </p:nvSpPr>
        <p:spPr>
          <a:xfrm>
            <a:off x="5538358" y="2703508"/>
            <a:ext cx="1645920" cy="1645920"/>
          </a:xfrm>
          <a:prstGeom prst="rect">
            <a:avLst/>
          </a:prstGeom>
          <a:solidFill>
            <a:srgbClr val="2076B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Improve demand forecast and planning</a:t>
            </a:r>
          </a:p>
        </p:txBody>
      </p:sp>
      <p:sp>
        <p:nvSpPr>
          <p:cNvPr id="16" name="Rectangle 15"/>
          <p:cNvSpPr/>
          <p:nvPr/>
        </p:nvSpPr>
        <p:spPr>
          <a:xfrm>
            <a:off x="7342912" y="2703508"/>
            <a:ext cx="1645920" cy="1645920"/>
          </a:xfrm>
          <a:prstGeom prst="rect">
            <a:avLst/>
          </a:prstGeom>
          <a:solidFill>
            <a:srgbClr val="219CD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t>IoT</a:t>
            </a:r>
            <a:r>
              <a:rPr lang="en-US" sz="1400" dirty="0"/>
              <a:t> integration and next generation ecosystems such as auto replenishment devices</a:t>
            </a:r>
          </a:p>
        </p:txBody>
      </p:sp>
      <p:sp>
        <p:nvSpPr>
          <p:cNvPr id="17" name="object 25"/>
          <p:cNvSpPr/>
          <p:nvPr/>
        </p:nvSpPr>
        <p:spPr>
          <a:xfrm>
            <a:off x="1016608" y="2009563"/>
            <a:ext cx="718487" cy="542036"/>
          </a:xfrm>
          <a:custGeom>
            <a:avLst/>
            <a:gdLst/>
            <a:ahLst/>
            <a:cxnLst/>
            <a:rect l="l" t="t" r="r" b="b"/>
            <a:pathLst>
              <a:path w="431800" h="325754">
                <a:moveTo>
                  <a:pt x="344010" y="240677"/>
                </a:moveTo>
                <a:lnTo>
                  <a:pt x="209130" y="240677"/>
                </a:lnTo>
                <a:lnTo>
                  <a:pt x="210985" y="240690"/>
                </a:lnTo>
                <a:lnTo>
                  <a:pt x="236171" y="262476"/>
                </a:lnTo>
                <a:lnTo>
                  <a:pt x="309168" y="325234"/>
                </a:lnTo>
                <a:lnTo>
                  <a:pt x="312940" y="324167"/>
                </a:lnTo>
                <a:lnTo>
                  <a:pt x="344010" y="240677"/>
                </a:lnTo>
                <a:close/>
              </a:path>
              <a:path w="431800" h="325754">
                <a:moveTo>
                  <a:pt x="428447" y="0"/>
                </a:moveTo>
                <a:lnTo>
                  <a:pt x="425132" y="25"/>
                </a:lnTo>
                <a:lnTo>
                  <a:pt x="4826" y="107962"/>
                </a:lnTo>
                <a:lnTo>
                  <a:pt x="2514" y="110312"/>
                </a:lnTo>
                <a:lnTo>
                  <a:pt x="0" y="111912"/>
                </a:lnTo>
                <a:lnTo>
                  <a:pt x="0" y="116116"/>
                </a:lnTo>
                <a:lnTo>
                  <a:pt x="3327" y="118338"/>
                </a:lnTo>
                <a:lnTo>
                  <a:pt x="6489" y="120853"/>
                </a:lnTo>
                <a:lnTo>
                  <a:pt x="100939" y="172034"/>
                </a:lnTo>
                <a:lnTo>
                  <a:pt x="112767" y="262476"/>
                </a:lnTo>
                <a:lnTo>
                  <a:pt x="116586" y="296430"/>
                </a:lnTo>
                <a:lnTo>
                  <a:pt x="120650" y="298488"/>
                </a:lnTo>
                <a:lnTo>
                  <a:pt x="172535" y="264667"/>
                </a:lnTo>
                <a:lnTo>
                  <a:pt x="135229" y="264667"/>
                </a:lnTo>
                <a:lnTo>
                  <a:pt x="134429" y="258660"/>
                </a:lnTo>
                <a:lnTo>
                  <a:pt x="133769" y="253936"/>
                </a:lnTo>
                <a:lnTo>
                  <a:pt x="125612" y="188459"/>
                </a:lnTo>
                <a:lnTo>
                  <a:pt x="122669" y="165303"/>
                </a:lnTo>
                <a:lnTo>
                  <a:pt x="124409" y="164655"/>
                </a:lnTo>
                <a:lnTo>
                  <a:pt x="420865" y="6222"/>
                </a:lnTo>
                <a:lnTo>
                  <a:pt x="424002" y="4622"/>
                </a:lnTo>
                <a:lnTo>
                  <a:pt x="431304" y="4622"/>
                </a:lnTo>
                <a:lnTo>
                  <a:pt x="431304" y="3238"/>
                </a:lnTo>
                <a:lnTo>
                  <a:pt x="428447" y="0"/>
                </a:lnTo>
                <a:close/>
              </a:path>
              <a:path w="431800" h="325754">
                <a:moveTo>
                  <a:pt x="431304" y="4622"/>
                </a:moveTo>
                <a:lnTo>
                  <a:pt x="424002" y="4622"/>
                </a:lnTo>
                <a:lnTo>
                  <a:pt x="424624" y="5600"/>
                </a:lnTo>
                <a:lnTo>
                  <a:pt x="421322" y="8127"/>
                </a:lnTo>
                <a:lnTo>
                  <a:pt x="167563" y="198742"/>
                </a:lnTo>
                <a:lnTo>
                  <a:pt x="165214" y="201675"/>
                </a:lnTo>
                <a:lnTo>
                  <a:pt x="157035" y="219196"/>
                </a:lnTo>
                <a:lnTo>
                  <a:pt x="146866" y="240690"/>
                </a:lnTo>
                <a:lnTo>
                  <a:pt x="137071" y="261327"/>
                </a:lnTo>
                <a:lnTo>
                  <a:pt x="136398" y="262476"/>
                </a:lnTo>
                <a:lnTo>
                  <a:pt x="135229" y="264667"/>
                </a:lnTo>
                <a:lnTo>
                  <a:pt x="172535" y="264667"/>
                </a:lnTo>
                <a:lnTo>
                  <a:pt x="209130" y="240677"/>
                </a:lnTo>
                <a:lnTo>
                  <a:pt x="344010" y="240677"/>
                </a:lnTo>
                <a:lnTo>
                  <a:pt x="421093" y="33540"/>
                </a:lnTo>
                <a:lnTo>
                  <a:pt x="423585" y="26994"/>
                </a:lnTo>
                <a:lnTo>
                  <a:pt x="426142" y="20473"/>
                </a:lnTo>
                <a:lnTo>
                  <a:pt x="431304" y="7454"/>
                </a:lnTo>
                <a:lnTo>
                  <a:pt x="431304" y="4622"/>
                </a:lnTo>
                <a:close/>
              </a:path>
            </a:pathLst>
          </a:custGeom>
          <a:solidFill>
            <a:srgbClr val="FFFFFF"/>
          </a:solidFill>
        </p:spPr>
        <p:txBody>
          <a:bodyPr wrap="square" lIns="0" tIns="0" rIns="0" bIns="0" rtlCol="0"/>
          <a:lstStyle/>
          <a:p>
            <a:endParaRPr sz="4000"/>
          </a:p>
        </p:txBody>
      </p:sp>
      <p:grpSp>
        <p:nvGrpSpPr>
          <p:cNvPr id="23" name="Group 22"/>
          <p:cNvGrpSpPr/>
          <p:nvPr/>
        </p:nvGrpSpPr>
        <p:grpSpPr>
          <a:xfrm>
            <a:off x="2911043" y="1902087"/>
            <a:ext cx="614937" cy="654436"/>
            <a:chOff x="2890262" y="1915941"/>
            <a:chExt cx="614937" cy="654436"/>
          </a:xfrm>
        </p:grpSpPr>
        <p:sp>
          <p:nvSpPr>
            <p:cNvPr id="19" name="object 27"/>
            <p:cNvSpPr/>
            <p:nvPr/>
          </p:nvSpPr>
          <p:spPr>
            <a:xfrm>
              <a:off x="2890262" y="1915941"/>
              <a:ext cx="459620" cy="459620"/>
            </a:xfrm>
            <a:custGeom>
              <a:avLst/>
              <a:gdLst/>
              <a:ahLst/>
              <a:cxnLst/>
              <a:rect l="l" t="t" r="r" b="b"/>
              <a:pathLst>
                <a:path w="276225" h="276225">
                  <a:moveTo>
                    <a:pt x="135175" y="230873"/>
                  </a:moveTo>
                  <a:lnTo>
                    <a:pt x="86747" y="230873"/>
                  </a:lnTo>
                  <a:lnTo>
                    <a:pt x="95170" y="231318"/>
                  </a:lnTo>
                  <a:lnTo>
                    <a:pt x="104571" y="235419"/>
                  </a:lnTo>
                  <a:lnTo>
                    <a:pt x="109143" y="238099"/>
                  </a:lnTo>
                  <a:lnTo>
                    <a:pt x="111518" y="240106"/>
                  </a:lnTo>
                  <a:lnTo>
                    <a:pt x="111340" y="245503"/>
                  </a:lnTo>
                  <a:lnTo>
                    <a:pt x="111239" y="276059"/>
                  </a:lnTo>
                  <a:lnTo>
                    <a:pt x="135178" y="276059"/>
                  </a:lnTo>
                  <a:lnTo>
                    <a:pt x="135175" y="230873"/>
                  </a:lnTo>
                  <a:close/>
                </a:path>
                <a:path w="276225" h="276225">
                  <a:moveTo>
                    <a:pt x="23644" y="110989"/>
                  </a:moveTo>
                  <a:lnTo>
                    <a:pt x="0" y="111048"/>
                  </a:lnTo>
                  <a:lnTo>
                    <a:pt x="0" y="165354"/>
                  </a:lnTo>
                  <a:lnTo>
                    <a:pt x="20104" y="165354"/>
                  </a:lnTo>
                  <a:lnTo>
                    <a:pt x="30511" y="165599"/>
                  </a:lnTo>
                  <a:lnTo>
                    <a:pt x="36515" y="167424"/>
                  </a:lnTo>
                  <a:lnTo>
                    <a:pt x="40524" y="172344"/>
                  </a:lnTo>
                  <a:lnTo>
                    <a:pt x="44945" y="181876"/>
                  </a:lnTo>
                  <a:lnTo>
                    <a:pt x="47536" y="187782"/>
                  </a:lnTo>
                  <a:lnTo>
                    <a:pt x="47091" y="191643"/>
                  </a:lnTo>
                  <a:lnTo>
                    <a:pt x="42227" y="195999"/>
                  </a:lnTo>
                  <a:lnTo>
                    <a:pt x="36841" y="201045"/>
                  </a:lnTo>
                  <a:lnTo>
                    <a:pt x="31694" y="206174"/>
                  </a:lnTo>
                  <a:lnTo>
                    <a:pt x="22123" y="215950"/>
                  </a:lnTo>
                  <a:lnTo>
                    <a:pt x="60998" y="255206"/>
                  </a:lnTo>
                  <a:lnTo>
                    <a:pt x="64554" y="251129"/>
                  </a:lnTo>
                  <a:lnTo>
                    <a:pt x="69024" y="246976"/>
                  </a:lnTo>
                  <a:lnTo>
                    <a:pt x="72313" y="242023"/>
                  </a:lnTo>
                  <a:lnTo>
                    <a:pt x="79172" y="234351"/>
                  </a:lnTo>
                  <a:lnTo>
                    <a:pt x="86747" y="230873"/>
                  </a:lnTo>
                  <a:lnTo>
                    <a:pt x="135175" y="230873"/>
                  </a:lnTo>
                  <a:lnTo>
                    <a:pt x="135267" y="195999"/>
                  </a:lnTo>
                  <a:lnTo>
                    <a:pt x="135356" y="186232"/>
                  </a:lnTo>
                  <a:lnTo>
                    <a:pt x="135445" y="179578"/>
                  </a:lnTo>
                  <a:lnTo>
                    <a:pt x="133946" y="176453"/>
                  </a:lnTo>
                  <a:lnTo>
                    <a:pt x="126961" y="174294"/>
                  </a:lnTo>
                  <a:lnTo>
                    <a:pt x="111824" y="165635"/>
                  </a:lnTo>
                  <a:lnTo>
                    <a:pt x="102503" y="152115"/>
                  </a:lnTo>
                  <a:lnTo>
                    <a:pt x="99871" y="136045"/>
                  </a:lnTo>
                  <a:lnTo>
                    <a:pt x="104800" y="119735"/>
                  </a:lnTo>
                  <a:lnTo>
                    <a:pt x="111142" y="111315"/>
                  </a:lnTo>
                  <a:lnTo>
                    <a:pt x="36550" y="111315"/>
                  </a:lnTo>
                  <a:lnTo>
                    <a:pt x="31496" y="111150"/>
                  </a:lnTo>
                  <a:lnTo>
                    <a:pt x="23644" y="110989"/>
                  </a:lnTo>
                  <a:close/>
                </a:path>
                <a:path w="276225" h="276225">
                  <a:moveTo>
                    <a:pt x="233061" y="100304"/>
                  </a:moveTo>
                  <a:lnTo>
                    <a:pt x="141287" y="100304"/>
                  </a:lnTo>
                  <a:lnTo>
                    <a:pt x="152645" y="102762"/>
                  </a:lnTo>
                  <a:lnTo>
                    <a:pt x="161939" y="108110"/>
                  </a:lnTo>
                  <a:lnTo>
                    <a:pt x="169092" y="116108"/>
                  </a:lnTo>
                  <a:lnTo>
                    <a:pt x="174028" y="126517"/>
                  </a:lnTo>
                  <a:lnTo>
                    <a:pt x="176314" y="133451"/>
                  </a:lnTo>
                  <a:lnTo>
                    <a:pt x="179514" y="134912"/>
                  </a:lnTo>
                  <a:lnTo>
                    <a:pt x="269849" y="134607"/>
                  </a:lnTo>
                  <a:lnTo>
                    <a:pt x="272884" y="134353"/>
                  </a:lnTo>
                  <a:lnTo>
                    <a:pt x="276148" y="134213"/>
                  </a:lnTo>
                  <a:lnTo>
                    <a:pt x="276148" y="111677"/>
                  </a:lnTo>
                  <a:lnTo>
                    <a:pt x="248905" y="111677"/>
                  </a:lnTo>
                  <a:lnTo>
                    <a:pt x="240334" y="109051"/>
                  </a:lnTo>
                  <a:lnTo>
                    <a:pt x="234011" y="102801"/>
                  </a:lnTo>
                  <a:lnTo>
                    <a:pt x="233061" y="100304"/>
                  </a:lnTo>
                  <a:close/>
                </a:path>
                <a:path w="276225" h="276225">
                  <a:moveTo>
                    <a:pt x="264579" y="110375"/>
                  </a:moveTo>
                  <a:lnTo>
                    <a:pt x="259600" y="111188"/>
                  </a:lnTo>
                  <a:lnTo>
                    <a:pt x="248905" y="111677"/>
                  </a:lnTo>
                  <a:lnTo>
                    <a:pt x="276148" y="111677"/>
                  </a:lnTo>
                  <a:lnTo>
                    <a:pt x="276148" y="111061"/>
                  </a:lnTo>
                  <a:lnTo>
                    <a:pt x="269714" y="111048"/>
                  </a:lnTo>
                  <a:lnTo>
                    <a:pt x="264579" y="110375"/>
                  </a:lnTo>
                  <a:close/>
                </a:path>
                <a:path w="276225" h="276225">
                  <a:moveTo>
                    <a:pt x="61264" y="21818"/>
                  </a:moveTo>
                  <a:lnTo>
                    <a:pt x="21475" y="61480"/>
                  </a:lnTo>
                  <a:lnTo>
                    <a:pt x="25031" y="64541"/>
                  </a:lnTo>
                  <a:lnTo>
                    <a:pt x="28892" y="68440"/>
                  </a:lnTo>
                  <a:lnTo>
                    <a:pt x="33312" y="71539"/>
                  </a:lnTo>
                  <a:lnTo>
                    <a:pt x="41121" y="78527"/>
                  </a:lnTo>
                  <a:lnTo>
                    <a:pt x="45215" y="86258"/>
                  </a:lnTo>
                  <a:lnTo>
                    <a:pt x="45256" y="94970"/>
                  </a:lnTo>
                  <a:lnTo>
                    <a:pt x="40906" y="104902"/>
                  </a:lnTo>
                  <a:lnTo>
                    <a:pt x="38290" y="109067"/>
                  </a:lnTo>
                  <a:lnTo>
                    <a:pt x="36550" y="111315"/>
                  </a:lnTo>
                  <a:lnTo>
                    <a:pt x="111142" y="111315"/>
                  </a:lnTo>
                  <a:lnTo>
                    <a:pt x="111644" y="110648"/>
                  </a:lnTo>
                  <a:lnTo>
                    <a:pt x="120091" y="104343"/>
                  </a:lnTo>
                  <a:lnTo>
                    <a:pt x="130014" y="100876"/>
                  </a:lnTo>
                  <a:lnTo>
                    <a:pt x="141287" y="100304"/>
                  </a:lnTo>
                  <a:lnTo>
                    <a:pt x="233061" y="100304"/>
                  </a:lnTo>
                  <a:lnTo>
                    <a:pt x="230060" y="92417"/>
                  </a:lnTo>
                  <a:lnTo>
                    <a:pt x="229069" y="87884"/>
                  </a:lnTo>
                  <a:lnTo>
                    <a:pt x="228701" y="85242"/>
                  </a:lnTo>
                  <a:lnTo>
                    <a:pt x="232244" y="82143"/>
                  </a:lnTo>
                  <a:lnTo>
                    <a:pt x="238127" y="76917"/>
                  </a:lnTo>
                  <a:lnTo>
                    <a:pt x="254838" y="61633"/>
                  </a:lnTo>
                  <a:lnTo>
                    <a:pt x="241233" y="47993"/>
                  </a:lnTo>
                  <a:lnTo>
                    <a:pt x="87718" y="47993"/>
                  </a:lnTo>
                  <a:lnTo>
                    <a:pt x="84988" y="47358"/>
                  </a:lnTo>
                  <a:lnTo>
                    <a:pt x="81876" y="43903"/>
                  </a:lnTo>
                  <a:lnTo>
                    <a:pt x="76554" y="38088"/>
                  </a:lnTo>
                  <a:lnTo>
                    <a:pt x="61264" y="21818"/>
                  </a:lnTo>
                  <a:close/>
                </a:path>
                <a:path w="276225" h="276225">
                  <a:moveTo>
                    <a:pt x="164858" y="0"/>
                  </a:moveTo>
                  <a:lnTo>
                    <a:pt x="111264" y="0"/>
                  </a:lnTo>
                  <a:lnTo>
                    <a:pt x="111162" y="21666"/>
                  </a:lnTo>
                  <a:lnTo>
                    <a:pt x="110989" y="28996"/>
                  </a:lnTo>
                  <a:lnTo>
                    <a:pt x="108894" y="36064"/>
                  </a:lnTo>
                  <a:lnTo>
                    <a:pt x="103235" y="40794"/>
                  </a:lnTo>
                  <a:lnTo>
                    <a:pt x="92252" y="45974"/>
                  </a:lnTo>
                  <a:lnTo>
                    <a:pt x="87718" y="47993"/>
                  </a:lnTo>
                  <a:lnTo>
                    <a:pt x="241233" y="47993"/>
                  </a:lnTo>
                  <a:lnTo>
                    <a:pt x="238723" y="45477"/>
                  </a:lnTo>
                  <a:lnTo>
                    <a:pt x="189706" y="45477"/>
                  </a:lnTo>
                  <a:lnTo>
                    <a:pt x="181173" y="45300"/>
                  </a:lnTo>
                  <a:lnTo>
                    <a:pt x="171500" y="40995"/>
                  </a:lnTo>
                  <a:lnTo>
                    <a:pt x="167017" y="38227"/>
                  </a:lnTo>
                  <a:lnTo>
                    <a:pt x="164579" y="36296"/>
                  </a:lnTo>
                  <a:lnTo>
                    <a:pt x="164769" y="30924"/>
                  </a:lnTo>
                  <a:lnTo>
                    <a:pt x="164885" y="25336"/>
                  </a:lnTo>
                  <a:lnTo>
                    <a:pt x="164858" y="0"/>
                  </a:lnTo>
                  <a:close/>
                </a:path>
                <a:path w="276225" h="276225">
                  <a:moveTo>
                    <a:pt x="214972" y="21666"/>
                  </a:moveTo>
                  <a:lnTo>
                    <a:pt x="211709" y="25336"/>
                  </a:lnTo>
                  <a:lnTo>
                    <a:pt x="207441" y="29273"/>
                  </a:lnTo>
                  <a:lnTo>
                    <a:pt x="204215" y="33947"/>
                  </a:lnTo>
                  <a:lnTo>
                    <a:pt x="197314" y="41651"/>
                  </a:lnTo>
                  <a:lnTo>
                    <a:pt x="189706" y="45477"/>
                  </a:lnTo>
                  <a:lnTo>
                    <a:pt x="238723" y="45477"/>
                  </a:lnTo>
                  <a:lnTo>
                    <a:pt x="214972" y="21666"/>
                  </a:lnTo>
                  <a:close/>
                </a:path>
              </a:pathLst>
            </a:custGeom>
            <a:solidFill>
              <a:srgbClr val="FFFFFF"/>
            </a:solidFill>
            <a:ln>
              <a:solidFill>
                <a:schemeClr val="bg1"/>
              </a:solidFill>
            </a:ln>
          </p:spPr>
          <p:txBody>
            <a:bodyPr wrap="square" lIns="0" tIns="0" rIns="0" bIns="0" rtlCol="0"/>
            <a:lstStyle/>
            <a:p>
              <a:endParaRPr sz="4000"/>
            </a:p>
          </p:txBody>
        </p:sp>
        <p:pic>
          <p:nvPicPr>
            <p:cNvPr id="4" name="Picture 3"/>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73646" y="2138824"/>
              <a:ext cx="431553" cy="431553"/>
            </a:xfrm>
            <a:prstGeom prst="rect">
              <a:avLst/>
            </a:prstGeom>
            <a:noFill/>
          </p:spPr>
        </p:pic>
      </p:grpSp>
      <p:grpSp>
        <p:nvGrpSpPr>
          <p:cNvPr id="22" name="Group 21"/>
          <p:cNvGrpSpPr/>
          <p:nvPr/>
        </p:nvGrpSpPr>
        <p:grpSpPr>
          <a:xfrm>
            <a:off x="4663645" y="1950574"/>
            <a:ext cx="663426" cy="599150"/>
            <a:chOff x="4649791" y="1943647"/>
            <a:chExt cx="663426" cy="599150"/>
          </a:xfrm>
        </p:grpSpPr>
        <p:sp>
          <p:nvSpPr>
            <p:cNvPr id="20" name="object 25"/>
            <p:cNvSpPr/>
            <p:nvPr/>
          </p:nvSpPr>
          <p:spPr>
            <a:xfrm>
              <a:off x="4781422" y="2090334"/>
              <a:ext cx="531795" cy="452463"/>
            </a:xfrm>
            <a:custGeom>
              <a:avLst/>
              <a:gdLst/>
              <a:ahLst/>
              <a:cxnLst/>
              <a:rect l="l" t="t" r="r" b="b"/>
              <a:pathLst>
                <a:path w="431800" h="325754">
                  <a:moveTo>
                    <a:pt x="344010" y="240677"/>
                  </a:moveTo>
                  <a:lnTo>
                    <a:pt x="209130" y="240677"/>
                  </a:lnTo>
                  <a:lnTo>
                    <a:pt x="210985" y="240690"/>
                  </a:lnTo>
                  <a:lnTo>
                    <a:pt x="236171" y="262476"/>
                  </a:lnTo>
                  <a:lnTo>
                    <a:pt x="309168" y="325234"/>
                  </a:lnTo>
                  <a:lnTo>
                    <a:pt x="312940" y="324167"/>
                  </a:lnTo>
                  <a:lnTo>
                    <a:pt x="344010" y="240677"/>
                  </a:lnTo>
                  <a:close/>
                </a:path>
                <a:path w="431800" h="325754">
                  <a:moveTo>
                    <a:pt x="428447" y="0"/>
                  </a:moveTo>
                  <a:lnTo>
                    <a:pt x="425132" y="25"/>
                  </a:lnTo>
                  <a:lnTo>
                    <a:pt x="4826" y="107962"/>
                  </a:lnTo>
                  <a:lnTo>
                    <a:pt x="2514" y="110312"/>
                  </a:lnTo>
                  <a:lnTo>
                    <a:pt x="0" y="111912"/>
                  </a:lnTo>
                  <a:lnTo>
                    <a:pt x="0" y="116116"/>
                  </a:lnTo>
                  <a:lnTo>
                    <a:pt x="3327" y="118338"/>
                  </a:lnTo>
                  <a:lnTo>
                    <a:pt x="6489" y="120853"/>
                  </a:lnTo>
                  <a:lnTo>
                    <a:pt x="100939" y="172034"/>
                  </a:lnTo>
                  <a:lnTo>
                    <a:pt x="112767" y="262476"/>
                  </a:lnTo>
                  <a:lnTo>
                    <a:pt x="116586" y="296430"/>
                  </a:lnTo>
                  <a:lnTo>
                    <a:pt x="120650" y="298488"/>
                  </a:lnTo>
                  <a:lnTo>
                    <a:pt x="172535" y="264667"/>
                  </a:lnTo>
                  <a:lnTo>
                    <a:pt x="135229" y="264667"/>
                  </a:lnTo>
                  <a:lnTo>
                    <a:pt x="134429" y="258660"/>
                  </a:lnTo>
                  <a:lnTo>
                    <a:pt x="133769" y="253936"/>
                  </a:lnTo>
                  <a:lnTo>
                    <a:pt x="125612" y="188459"/>
                  </a:lnTo>
                  <a:lnTo>
                    <a:pt x="122669" y="165303"/>
                  </a:lnTo>
                  <a:lnTo>
                    <a:pt x="124409" y="164655"/>
                  </a:lnTo>
                  <a:lnTo>
                    <a:pt x="420865" y="6222"/>
                  </a:lnTo>
                  <a:lnTo>
                    <a:pt x="424002" y="4622"/>
                  </a:lnTo>
                  <a:lnTo>
                    <a:pt x="431304" y="4622"/>
                  </a:lnTo>
                  <a:lnTo>
                    <a:pt x="431304" y="3238"/>
                  </a:lnTo>
                  <a:lnTo>
                    <a:pt x="428447" y="0"/>
                  </a:lnTo>
                  <a:close/>
                </a:path>
                <a:path w="431800" h="325754">
                  <a:moveTo>
                    <a:pt x="431304" y="4622"/>
                  </a:moveTo>
                  <a:lnTo>
                    <a:pt x="424002" y="4622"/>
                  </a:lnTo>
                  <a:lnTo>
                    <a:pt x="424624" y="5600"/>
                  </a:lnTo>
                  <a:lnTo>
                    <a:pt x="421322" y="8127"/>
                  </a:lnTo>
                  <a:lnTo>
                    <a:pt x="167563" y="198742"/>
                  </a:lnTo>
                  <a:lnTo>
                    <a:pt x="165214" y="201675"/>
                  </a:lnTo>
                  <a:lnTo>
                    <a:pt x="157035" y="219196"/>
                  </a:lnTo>
                  <a:lnTo>
                    <a:pt x="146866" y="240690"/>
                  </a:lnTo>
                  <a:lnTo>
                    <a:pt x="137071" y="261327"/>
                  </a:lnTo>
                  <a:lnTo>
                    <a:pt x="136398" y="262476"/>
                  </a:lnTo>
                  <a:lnTo>
                    <a:pt x="135229" y="264667"/>
                  </a:lnTo>
                  <a:lnTo>
                    <a:pt x="172535" y="264667"/>
                  </a:lnTo>
                  <a:lnTo>
                    <a:pt x="209130" y="240677"/>
                  </a:lnTo>
                  <a:lnTo>
                    <a:pt x="344010" y="240677"/>
                  </a:lnTo>
                  <a:lnTo>
                    <a:pt x="421093" y="33540"/>
                  </a:lnTo>
                  <a:lnTo>
                    <a:pt x="423585" y="26994"/>
                  </a:lnTo>
                  <a:lnTo>
                    <a:pt x="426142" y="20473"/>
                  </a:lnTo>
                  <a:lnTo>
                    <a:pt x="431304" y="7454"/>
                  </a:lnTo>
                  <a:lnTo>
                    <a:pt x="431304" y="4622"/>
                  </a:lnTo>
                  <a:close/>
                </a:path>
              </a:pathLst>
            </a:custGeom>
            <a:solidFill>
              <a:srgbClr val="FFFFFF"/>
            </a:solidFill>
          </p:spPr>
          <p:txBody>
            <a:bodyPr wrap="square" lIns="0" tIns="0" rIns="0" bIns="0" rtlCol="0"/>
            <a:lstStyle/>
            <a:p>
              <a:endParaRPr sz="4000"/>
            </a:p>
          </p:txBody>
        </p:sp>
        <p:sp>
          <p:nvSpPr>
            <p:cNvPr id="21" name="object 27"/>
            <p:cNvSpPr/>
            <p:nvPr/>
          </p:nvSpPr>
          <p:spPr>
            <a:xfrm>
              <a:off x="4649791" y="1943647"/>
              <a:ext cx="459620" cy="459620"/>
            </a:xfrm>
            <a:custGeom>
              <a:avLst/>
              <a:gdLst/>
              <a:ahLst/>
              <a:cxnLst/>
              <a:rect l="l" t="t" r="r" b="b"/>
              <a:pathLst>
                <a:path w="276225" h="276225">
                  <a:moveTo>
                    <a:pt x="135175" y="230873"/>
                  </a:moveTo>
                  <a:lnTo>
                    <a:pt x="86747" y="230873"/>
                  </a:lnTo>
                  <a:lnTo>
                    <a:pt x="95170" y="231318"/>
                  </a:lnTo>
                  <a:lnTo>
                    <a:pt x="104571" y="235419"/>
                  </a:lnTo>
                  <a:lnTo>
                    <a:pt x="109143" y="238099"/>
                  </a:lnTo>
                  <a:lnTo>
                    <a:pt x="111518" y="240106"/>
                  </a:lnTo>
                  <a:lnTo>
                    <a:pt x="111340" y="245503"/>
                  </a:lnTo>
                  <a:lnTo>
                    <a:pt x="111239" y="276059"/>
                  </a:lnTo>
                  <a:lnTo>
                    <a:pt x="135178" y="276059"/>
                  </a:lnTo>
                  <a:lnTo>
                    <a:pt x="135175" y="230873"/>
                  </a:lnTo>
                  <a:close/>
                </a:path>
                <a:path w="276225" h="276225">
                  <a:moveTo>
                    <a:pt x="23644" y="110989"/>
                  </a:moveTo>
                  <a:lnTo>
                    <a:pt x="0" y="111048"/>
                  </a:lnTo>
                  <a:lnTo>
                    <a:pt x="0" y="165354"/>
                  </a:lnTo>
                  <a:lnTo>
                    <a:pt x="20104" y="165354"/>
                  </a:lnTo>
                  <a:lnTo>
                    <a:pt x="30511" y="165599"/>
                  </a:lnTo>
                  <a:lnTo>
                    <a:pt x="36515" y="167424"/>
                  </a:lnTo>
                  <a:lnTo>
                    <a:pt x="40524" y="172344"/>
                  </a:lnTo>
                  <a:lnTo>
                    <a:pt x="44945" y="181876"/>
                  </a:lnTo>
                  <a:lnTo>
                    <a:pt x="47536" y="187782"/>
                  </a:lnTo>
                  <a:lnTo>
                    <a:pt x="47091" y="191643"/>
                  </a:lnTo>
                  <a:lnTo>
                    <a:pt x="42227" y="195999"/>
                  </a:lnTo>
                  <a:lnTo>
                    <a:pt x="36841" y="201045"/>
                  </a:lnTo>
                  <a:lnTo>
                    <a:pt x="31694" y="206174"/>
                  </a:lnTo>
                  <a:lnTo>
                    <a:pt x="22123" y="215950"/>
                  </a:lnTo>
                  <a:lnTo>
                    <a:pt x="60998" y="255206"/>
                  </a:lnTo>
                  <a:lnTo>
                    <a:pt x="64554" y="251129"/>
                  </a:lnTo>
                  <a:lnTo>
                    <a:pt x="69024" y="246976"/>
                  </a:lnTo>
                  <a:lnTo>
                    <a:pt x="72313" y="242023"/>
                  </a:lnTo>
                  <a:lnTo>
                    <a:pt x="79172" y="234351"/>
                  </a:lnTo>
                  <a:lnTo>
                    <a:pt x="86747" y="230873"/>
                  </a:lnTo>
                  <a:lnTo>
                    <a:pt x="135175" y="230873"/>
                  </a:lnTo>
                  <a:lnTo>
                    <a:pt x="135267" y="195999"/>
                  </a:lnTo>
                  <a:lnTo>
                    <a:pt x="135356" y="186232"/>
                  </a:lnTo>
                  <a:lnTo>
                    <a:pt x="135445" y="179578"/>
                  </a:lnTo>
                  <a:lnTo>
                    <a:pt x="133946" y="176453"/>
                  </a:lnTo>
                  <a:lnTo>
                    <a:pt x="126961" y="174294"/>
                  </a:lnTo>
                  <a:lnTo>
                    <a:pt x="111824" y="165635"/>
                  </a:lnTo>
                  <a:lnTo>
                    <a:pt x="102503" y="152115"/>
                  </a:lnTo>
                  <a:lnTo>
                    <a:pt x="99871" y="136045"/>
                  </a:lnTo>
                  <a:lnTo>
                    <a:pt x="104800" y="119735"/>
                  </a:lnTo>
                  <a:lnTo>
                    <a:pt x="111142" y="111315"/>
                  </a:lnTo>
                  <a:lnTo>
                    <a:pt x="36550" y="111315"/>
                  </a:lnTo>
                  <a:lnTo>
                    <a:pt x="31496" y="111150"/>
                  </a:lnTo>
                  <a:lnTo>
                    <a:pt x="23644" y="110989"/>
                  </a:lnTo>
                  <a:close/>
                </a:path>
                <a:path w="276225" h="276225">
                  <a:moveTo>
                    <a:pt x="233061" y="100304"/>
                  </a:moveTo>
                  <a:lnTo>
                    <a:pt x="141287" y="100304"/>
                  </a:lnTo>
                  <a:lnTo>
                    <a:pt x="152645" y="102762"/>
                  </a:lnTo>
                  <a:lnTo>
                    <a:pt x="161939" y="108110"/>
                  </a:lnTo>
                  <a:lnTo>
                    <a:pt x="169092" y="116108"/>
                  </a:lnTo>
                  <a:lnTo>
                    <a:pt x="174028" y="126517"/>
                  </a:lnTo>
                  <a:lnTo>
                    <a:pt x="176314" y="133451"/>
                  </a:lnTo>
                  <a:lnTo>
                    <a:pt x="179514" y="134912"/>
                  </a:lnTo>
                  <a:lnTo>
                    <a:pt x="269849" y="134607"/>
                  </a:lnTo>
                  <a:lnTo>
                    <a:pt x="272884" y="134353"/>
                  </a:lnTo>
                  <a:lnTo>
                    <a:pt x="276148" y="134213"/>
                  </a:lnTo>
                  <a:lnTo>
                    <a:pt x="276148" y="111677"/>
                  </a:lnTo>
                  <a:lnTo>
                    <a:pt x="248905" y="111677"/>
                  </a:lnTo>
                  <a:lnTo>
                    <a:pt x="240334" y="109051"/>
                  </a:lnTo>
                  <a:lnTo>
                    <a:pt x="234011" y="102801"/>
                  </a:lnTo>
                  <a:lnTo>
                    <a:pt x="233061" y="100304"/>
                  </a:lnTo>
                  <a:close/>
                </a:path>
                <a:path w="276225" h="276225">
                  <a:moveTo>
                    <a:pt x="264579" y="110375"/>
                  </a:moveTo>
                  <a:lnTo>
                    <a:pt x="259600" y="111188"/>
                  </a:lnTo>
                  <a:lnTo>
                    <a:pt x="248905" y="111677"/>
                  </a:lnTo>
                  <a:lnTo>
                    <a:pt x="276148" y="111677"/>
                  </a:lnTo>
                  <a:lnTo>
                    <a:pt x="276148" y="111061"/>
                  </a:lnTo>
                  <a:lnTo>
                    <a:pt x="269714" y="111048"/>
                  </a:lnTo>
                  <a:lnTo>
                    <a:pt x="264579" y="110375"/>
                  </a:lnTo>
                  <a:close/>
                </a:path>
                <a:path w="276225" h="276225">
                  <a:moveTo>
                    <a:pt x="61264" y="21818"/>
                  </a:moveTo>
                  <a:lnTo>
                    <a:pt x="21475" y="61480"/>
                  </a:lnTo>
                  <a:lnTo>
                    <a:pt x="25031" y="64541"/>
                  </a:lnTo>
                  <a:lnTo>
                    <a:pt x="28892" y="68440"/>
                  </a:lnTo>
                  <a:lnTo>
                    <a:pt x="33312" y="71539"/>
                  </a:lnTo>
                  <a:lnTo>
                    <a:pt x="41121" y="78527"/>
                  </a:lnTo>
                  <a:lnTo>
                    <a:pt x="45215" y="86258"/>
                  </a:lnTo>
                  <a:lnTo>
                    <a:pt x="45256" y="94970"/>
                  </a:lnTo>
                  <a:lnTo>
                    <a:pt x="40906" y="104902"/>
                  </a:lnTo>
                  <a:lnTo>
                    <a:pt x="38290" y="109067"/>
                  </a:lnTo>
                  <a:lnTo>
                    <a:pt x="36550" y="111315"/>
                  </a:lnTo>
                  <a:lnTo>
                    <a:pt x="111142" y="111315"/>
                  </a:lnTo>
                  <a:lnTo>
                    <a:pt x="111644" y="110648"/>
                  </a:lnTo>
                  <a:lnTo>
                    <a:pt x="120091" y="104343"/>
                  </a:lnTo>
                  <a:lnTo>
                    <a:pt x="130014" y="100876"/>
                  </a:lnTo>
                  <a:lnTo>
                    <a:pt x="141287" y="100304"/>
                  </a:lnTo>
                  <a:lnTo>
                    <a:pt x="233061" y="100304"/>
                  </a:lnTo>
                  <a:lnTo>
                    <a:pt x="230060" y="92417"/>
                  </a:lnTo>
                  <a:lnTo>
                    <a:pt x="229069" y="87884"/>
                  </a:lnTo>
                  <a:lnTo>
                    <a:pt x="228701" y="85242"/>
                  </a:lnTo>
                  <a:lnTo>
                    <a:pt x="232244" y="82143"/>
                  </a:lnTo>
                  <a:lnTo>
                    <a:pt x="238127" y="76917"/>
                  </a:lnTo>
                  <a:lnTo>
                    <a:pt x="254838" y="61633"/>
                  </a:lnTo>
                  <a:lnTo>
                    <a:pt x="241233" y="47993"/>
                  </a:lnTo>
                  <a:lnTo>
                    <a:pt x="87718" y="47993"/>
                  </a:lnTo>
                  <a:lnTo>
                    <a:pt x="84988" y="47358"/>
                  </a:lnTo>
                  <a:lnTo>
                    <a:pt x="81876" y="43903"/>
                  </a:lnTo>
                  <a:lnTo>
                    <a:pt x="76554" y="38088"/>
                  </a:lnTo>
                  <a:lnTo>
                    <a:pt x="61264" y="21818"/>
                  </a:lnTo>
                  <a:close/>
                </a:path>
                <a:path w="276225" h="276225">
                  <a:moveTo>
                    <a:pt x="164858" y="0"/>
                  </a:moveTo>
                  <a:lnTo>
                    <a:pt x="111264" y="0"/>
                  </a:lnTo>
                  <a:lnTo>
                    <a:pt x="111162" y="21666"/>
                  </a:lnTo>
                  <a:lnTo>
                    <a:pt x="110989" y="28996"/>
                  </a:lnTo>
                  <a:lnTo>
                    <a:pt x="108894" y="36064"/>
                  </a:lnTo>
                  <a:lnTo>
                    <a:pt x="103235" y="40794"/>
                  </a:lnTo>
                  <a:lnTo>
                    <a:pt x="92252" y="45974"/>
                  </a:lnTo>
                  <a:lnTo>
                    <a:pt x="87718" y="47993"/>
                  </a:lnTo>
                  <a:lnTo>
                    <a:pt x="241233" y="47993"/>
                  </a:lnTo>
                  <a:lnTo>
                    <a:pt x="238723" y="45477"/>
                  </a:lnTo>
                  <a:lnTo>
                    <a:pt x="189706" y="45477"/>
                  </a:lnTo>
                  <a:lnTo>
                    <a:pt x="181173" y="45300"/>
                  </a:lnTo>
                  <a:lnTo>
                    <a:pt x="171500" y="40995"/>
                  </a:lnTo>
                  <a:lnTo>
                    <a:pt x="167017" y="38227"/>
                  </a:lnTo>
                  <a:lnTo>
                    <a:pt x="164579" y="36296"/>
                  </a:lnTo>
                  <a:lnTo>
                    <a:pt x="164769" y="30924"/>
                  </a:lnTo>
                  <a:lnTo>
                    <a:pt x="164885" y="25336"/>
                  </a:lnTo>
                  <a:lnTo>
                    <a:pt x="164858" y="0"/>
                  </a:lnTo>
                  <a:close/>
                </a:path>
                <a:path w="276225" h="276225">
                  <a:moveTo>
                    <a:pt x="214972" y="21666"/>
                  </a:moveTo>
                  <a:lnTo>
                    <a:pt x="211709" y="25336"/>
                  </a:lnTo>
                  <a:lnTo>
                    <a:pt x="207441" y="29273"/>
                  </a:lnTo>
                  <a:lnTo>
                    <a:pt x="204215" y="33947"/>
                  </a:lnTo>
                  <a:lnTo>
                    <a:pt x="197314" y="41651"/>
                  </a:lnTo>
                  <a:lnTo>
                    <a:pt x="189706" y="45477"/>
                  </a:lnTo>
                  <a:lnTo>
                    <a:pt x="238723" y="45477"/>
                  </a:lnTo>
                  <a:lnTo>
                    <a:pt x="214972" y="21666"/>
                  </a:lnTo>
                  <a:close/>
                </a:path>
              </a:pathLst>
            </a:custGeom>
            <a:solidFill>
              <a:srgbClr val="FFFFFF"/>
            </a:solidFill>
            <a:ln>
              <a:solidFill>
                <a:schemeClr val="bg1"/>
              </a:solidFill>
            </a:ln>
          </p:spPr>
          <p:txBody>
            <a:bodyPr wrap="square" lIns="0" tIns="0" rIns="0" bIns="0" rtlCol="0"/>
            <a:lstStyle/>
            <a:p>
              <a:endParaRPr sz="4000"/>
            </a:p>
          </p:txBody>
        </p:sp>
      </p:grpSp>
      <p:grpSp>
        <p:nvGrpSpPr>
          <p:cNvPr id="29" name="Group 28"/>
          <p:cNvGrpSpPr/>
          <p:nvPr/>
        </p:nvGrpSpPr>
        <p:grpSpPr>
          <a:xfrm>
            <a:off x="6370550" y="1902087"/>
            <a:ext cx="898938" cy="661554"/>
            <a:chOff x="6370550" y="1915941"/>
            <a:chExt cx="898938" cy="661554"/>
          </a:xfrm>
        </p:grpSpPr>
        <p:pic>
          <p:nvPicPr>
            <p:cNvPr id="28" name="Pictur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07934" y="1915941"/>
              <a:ext cx="661554" cy="661554"/>
            </a:xfrm>
            <a:prstGeom prst="rect">
              <a:avLst/>
            </a:prstGeom>
          </p:spPr>
        </p:pic>
        <p:grpSp>
          <p:nvGrpSpPr>
            <p:cNvPr id="24" name="Group 23"/>
            <p:cNvGrpSpPr/>
            <p:nvPr/>
          </p:nvGrpSpPr>
          <p:grpSpPr>
            <a:xfrm>
              <a:off x="6370550" y="2009563"/>
              <a:ext cx="549798" cy="518736"/>
              <a:chOff x="3321017" y="327896"/>
              <a:chExt cx="991955" cy="1032715"/>
            </a:xfrm>
            <a:noFill/>
          </p:grpSpPr>
          <p:sp>
            <p:nvSpPr>
              <p:cNvPr id="25" name="Hexagon 24"/>
              <p:cNvSpPr/>
              <p:nvPr/>
            </p:nvSpPr>
            <p:spPr>
              <a:xfrm rot="5400000">
                <a:off x="3297635" y="376076"/>
                <a:ext cx="1032715" cy="936355"/>
              </a:xfrm>
              <a:prstGeom prst="hexagon">
                <a:avLst/>
              </a:prstGeom>
              <a:grp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6" name="Diamond 25"/>
              <p:cNvSpPr/>
              <p:nvPr/>
            </p:nvSpPr>
            <p:spPr>
              <a:xfrm>
                <a:off x="3356430" y="340628"/>
                <a:ext cx="909334" cy="420727"/>
              </a:xfrm>
              <a:prstGeom prst="diamond">
                <a:avLst/>
              </a:prstGeom>
              <a:grp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7" name="TextBox 26"/>
              <p:cNvSpPr txBox="1"/>
              <p:nvPr/>
            </p:nvSpPr>
            <p:spPr>
              <a:xfrm>
                <a:off x="3321017" y="375543"/>
                <a:ext cx="991955" cy="367639"/>
              </a:xfrm>
              <a:prstGeom prst="rect">
                <a:avLst/>
              </a:prstGeom>
              <a:grp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latin typeface="Arial Narrow" panose="020B0606020202030204" pitchFamily="34" charset="0"/>
                  </a:rPr>
                  <a:t>Microservice </a:t>
                </a:r>
              </a:p>
            </p:txBody>
          </p:sp>
        </p:grpSp>
      </p:grpSp>
      <p:pic>
        <p:nvPicPr>
          <p:cNvPr id="30" name="Content Placeholder 9"/>
          <p:cNvPicPr>
            <a:picLocks noGrp="1" noChangeAspect="1"/>
          </p:cNvPicPr>
          <p:nvPr>
            <p:ph sz="quarter" idx="4294967295"/>
          </p:nvPr>
        </p:nvPicPr>
        <p:blipFill>
          <a:blip r:embed="rId6" cstate="print">
            <a:biLevel thresh="50000"/>
            <a:extLst>
              <a:ext uri="{28A0092B-C50C-407E-A947-70E740481C1C}">
                <a14:useLocalDpi xmlns:a14="http://schemas.microsoft.com/office/drawing/2010/main" val="0"/>
              </a:ext>
            </a:extLst>
          </a:blip>
          <a:stretch>
            <a:fillRect/>
          </a:stretch>
        </p:blipFill>
        <p:spPr>
          <a:xfrm>
            <a:off x="8249947" y="1962744"/>
            <a:ext cx="320040" cy="320040"/>
          </a:xfrm>
          <a:prstGeom prst="rect">
            <a:avLst/>
          </a:prstGeom>
        </p:spPr>
      </p:pic>
      <p:pic>
        <p:nvPicPr>
          <p:cNvPr id="31" name="Content Placeholder 9"/>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rot="21334971">
            <a:off x="8295971" y="2170411"/>
            <a:ext cx="320040" cy="320040"/>
          </a:xfrm>
          <a:prstGeom prst="rect">
            <a:avLst/>
          </a:prstGeom>
        </p:spPr>
      </p:pic>
      <p:pic>
        <p:nvPicPr>
          <p:cNvPr id="32" name="Content Placeholder 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59105" y="2079622"/>
            <a:ext cx="320040" cy="320040"/>
          </a:xfrm>
          <a:prstGeom prst="rect">
            <a:avLst/>
          </a:prstGeom>
        </p:spPr>
      </p:pic>
      <p:cxnSp>
        <p:nvCxnSpPr>
          <p:cNvPr id="33" name="Straight Connector 32"/>
          <p:cNvCxnSpPr/>
          <p:nvPr/>
        </p:nvCxnSpPr>
        <p:spPr>
          <a:xfrm flipH="1">
            <a:off x="8641370" y="1915941"/>
            <a:ext cx="5958" cy="61235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ctor: Curved 33"/>
          <p:cNvCxnSpPr>
            <a:stCxn id="30" idx="0"/>
            <a:endCxn id="32" idx="0"/>
          </p:cNvCxnSpPr>
          <p:nvPr/>
        </p:nvCxnSpPr>
        <p:spPr>
          <a:xfrm rot="16200000" flipH="1">
            <a:off x="8556107" y="1816604"/>
            <a:ext cx="116878" cy="409158"/>
          </a:xfrm>
          <a:prstGeom prst="curvedConnector3">
            <a:avLst>
              <a:gd name="adj1" fmla="val 592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p:cNvCxnSpPr>
            <a:stCxn id="31" idx="2"/>
            <a:endCxn id="32" idx="2"/>
          </p:cNvCxnSpPr>
          <p:nvPr/>
        </p:nvCxnSpPr>
        <p:spPr>
          <a:xfrm rot="5400000" flipH="1" flipV="1">
            <a:off x="8598563" y="2269414"/>
            <a:ext cx="90314" cy="350810"/>
          </a:xfrm>
          <a:prstGeom prst="curvedConnector3">
            <a:avLst>
              <a:gd name="adj1" fmla="val -819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p:cNvCxnSpPr>
            <a:stCxn id="30" idx="1"/>
            <a:endCxn id="31" idx="1"/>
          </p:cNvCxnSpPr>
          <p:nvPr/>
        </p:nvCxnSpPr>
        <p:spPr>
          <a:xfrm rot="10800000" flipH="1" flipV="1">
            <a:off x="8249946" y="2122763"/>
            <a:ext cx="46499" cy="219991"/>
          </a:xfrm>
          <a:prstGeom prst="curvedConnector3">
            <a:avLst>
              <a:gd name="adj1" fmla="val -163874"/>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06662" y="3690528"/>
            <a:ext cx="718488" cy="718488"/>
            <a:chOff x="1016608" y="3669747"/>
            <a:chExt cx="718488" cy="718488"/>
          </a:xfrm>
        </p:grpSpPr>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608" y="3669747"/>
              <a:ext cx="718488" cy="718488"/>
            </a:xfrm>
            <a:prstGeom prst="rect">
              <a:avLst/>
            </a:prstGeom>
          </p:spPr>
        </p:pic>
        <p:sp>
          <p:nvSpPr>
            <p:cNvPr id="53" name="TextBox 52"/>
            <p:cNvSpPr txBox="1"/>
            <p:nvPr/>
          </p:nvSpPr>
          <p:spPr>
            <a:xfrm>
              <a:off x="1044317" y="3837710"/>
              <a:ext cx="669998" cy="353943"/>
            </a:xfrm>
            <a:prstGeom prst="rect">
              <a:avLst/>
            </a:prstGeom>
            <a:noFill/>
          </p:spPr>
          <p:txBody>
            <a:bodyPr wrap="square" rtlCol="0">
              <a:spAutoFit/>
            </a:bodyPr>
            <a:lstStyle/>
            <a:p>
              <a:r>
                <a:rPr lang="en-US" b="1" dirty="0">
                  <a:solidFill>
                    <a:schemeClr val="bg1"/>
                  </a:solidFill>
                </a:rPr>
                <a:t>24/7</a:t>
              </a:r>
            </a:p>
          </p:txBody>
        </p:sp>
      </p:grpSp>
      <p:pic>
        <p:nvPicPr>
          <p:cNvPr id="55" name="Content Placeholder 39"/>
          <p:cNvPicPr>
            <a:picLocks noGrp="1" noChangeAspect="1"/>
          </p:cNvPicPr>
          <p:nvPr>
            <p:ph sz="quarter" idx="4294967295"/>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39836" y="3864523"/>
            <a:ext cx="462251" cy="462251"/>
          </a:xfrm>
          <a:prstGeom prst="rect">
            <a:avLst/>
          </a:prstGeom>
        </p:spPr>
      </p:pic>
      <p:sp>
        <p:nvSpPr>
          <p:cNvPr id="18" name="object 26"/>
          <p:cNvSpPr/>
          <p:nvPr/>
        </p:nvSpPr>
        <p:spPr>
          <a:xfrm>
            <a:off x="3088912" y="3984354"/>
            <a:ext cx="447998" cy="318035"/>
          </a:xfrm>
          <a:custGeom>
            <a:avLst/>
            <a:gdLst/>
            <a:ahLst/>
            <a:cxnLst/>
            <a:rect l="l" t="t" r="r" b="b"/>
            <a:pathLst>
              <a:path w="269239" h="191135">
                <a:moveTo>
                  <a:pt x="268706" y="0"/>
                </a:moveTo>
                <a:lnTo>
                  <a:pt x="0" y="0"/>
                </a:lnTo>
                <a:lnTo>
                  <a:pt x="0" y="190830"/>
                </a:lnTo>
                <a:lnTo>
                  <a:pt x="268706" y="190830"/>
                </a:lnTo>
                <a:lnTo>
                  <a:pt x="268706" y="167157"/>
                </a:lnTo>
                <a:lnTo>
                  <a:pt x="56565" y="167157"/>
                </a:lnTo>
                <a:lnTo>
                  <a:pt x="33731" y="145872"/>
                </a:lnTo>
                <a:lnTo>
                  <a:pt x="43065" y="135915"/>
                </a:lnTo>
                <a:lnTo>
                  <a:pt x="71277" y="135915"/>
                </a:lnTo>
                <a:lnTo>
                  <a:pt x="94068" y="112915"/>
                </a:lnTo>
                <a:lnTo>
                  <a:pt x="268706" y="112915"/>
                </a:lnTo>
                <a:lnTo>
                  <a:pt x="268706" y="97840"/>
                </a:lnTo>
                <a:lnTo>
                  <a:pt x="56896" y="97840"/>
                </a:lnTo>
                <a:lnTo>
                  <a:pt x="32931" y="75857"/>
                </a:lnTo>
                <a:lnTo>
                  <a:pt x="43040" y="66446"/>
                </a:lnTo>
                <a:lnTo>
                  <a:pt x="72689" y="66446"/>
                </a:lnTo>
                <a:lnTo>
                  <a:pt x="94526" y="43853"/>
                </a:lnTo>
                <a:lnTo>
                  <a:pt x="268706" y="43853"/>
                </a:lnTo>
                <a:lnTo>
                  <a:pt x="268706" y="31089"/>
                </a:lnTo>
                <a:lnTo>
                  <a:pt x="33934" y="31089"/>
                </a:lnTo>
                <a:lnTo>
                  <a:pt x="33934" y="14058"/>
                </a:lnTo>
                <a:lnTo>
                  <a:pt x="37769" y="13893"/>
                </a:lnTo>
                <a:lnTo>
                  <a:pt x="41363" y="13601"/>
                </a:lnTo>
                <a:lnTo>
                  <a:pt x="268706" y="13525"/>
                </a:lnTo>
                <a:lnTo>
                  <a:pt x="268706" y="0"/>
                </a:lnTo>
                <a:close/>
              </a:path>
              <a:path w="269239" h="191135">
                <a:moveTo>
                  <a:pt x="268706" y="112915"/>
                </a:moveTo>
                <a:lnTo>
                  <a:pt x="94068" y="112915"/>
                </a:lnTo>
                <a:lnTo>
                  <a:pt x="104178" y="122491"/>
                </a:lnTo>
                <a:lnTo>
                  <a:pt x="56565" y="167157"/>
                </a:lnTo>
                <a:lnTo>
                  <a:pt x="268706" y="167157"/>
                </a:lnTo>
                <a:lnTo>
                  <a:pt x="268706" y="163372"/>
                </a:lnTo>
                <a:lnTo>
                  <a:pt x="105905" y="163372"/>
                </a:lnTo>
                <a:lnTo>
                  <a:pt x="105092" y="162407"/>
                </a:lnTo>
                <a:lnTo>
                  <a:pt x="104775" y="162204"/>
                </a:lnTo>
                <a:lnTo>
                  <a:pt x="103293" y="149907"/>
                </a:lnTo>
                <a:lnTo>
                  <a:pt x="104717" y="143592"/>
                </a:lnTo>
                <a:lnTo>
                  <a:pt x="110571" y="141164"/>
                </a:lnTo>
                <a:lnTo>
                  <a:pt x="122402" y="140766"/>
                </a:lnTo>
                <a:lnTo>
                  <a:pt x="268706" y="140766"/>
                </a:lnTo>
                <a:lnTo>
                  <a:pt x="268706" y="112915"/>
                </a:lnTo>
                <a:close/>
              </a:path>
              <a:path w="269239" h="191135">
                <a:moveTo>
                  <a:pt x="268706" y="140766"/>
                </a:moveTo>
                <a:lnTo>
                  <a:pt x="122402" y="140766"/>
                </a:lnTo>
                <a:lnTo>
                  <a:pt x="234581" y="140779"/>
                </a:lnTo>
                <a:lnTo>
                  <a:pt x="234581" y="163372"/>
                </a:lnTo>
                <a:lnTo>
                  <a:pt x="268706" y="163372"/>
                </a:lnTo>
                <a:lnTo>
                  <a:pt x="268706" y="140766"/>
                </a:lnTo>
                <a:close/>
              </a:path>
              <a:path w="269239" h="191135">
                <a:moveTo>
                  <a:pt x="71277" y="135915"/>
                </a:moveTo>
                <a:lnTo>
                  <a:pt x="43065" y="135915"/>
                </a:lnTo>
                <a:lnTo>
                  <a:pt x="58026" y="149288"/>
                </a:lnTo>
                <a:lnTo>
                  <a:pt x="71277" y="135915"/>
                </a:lnTo>
                <a:close/>
              </a:path>
              <a:path w="269239" h="191135">
                <a:moveTo>
                  <a:pt x="268706" y="43853"/>
                </a:moveTo>
                <a:lnTo>
                  <a:pt x="94526" y="43853"/>
                </a:lnTo>
                <a:lnTo>
                  <a:pt x="103416" y="52349"/>
                </a:lnTo>
                <a:lnTo>
                  <a:pt x="56896" y="97840"/>
                </a:lnTo>
                <a:lnTo>
                  <a:pt x="268706" y="97840"/>
                </a:lnTo>
                <a:lnTo>
                  <a:pt x="268706" y="94399"/>
                </a:lnTo>
                <a:lnTo>
                  <a:pt x="104521" y="94386"/>
                </a:lnTo>
                <a:lnTo>
                  <a:pt x="104521" y="72034"/>
                </a:lnTo>
                <a:lnTo>
                  <a:pt x="268706" y="72034"/>
                </a:lnTo>
                <a:lnTo>
                  <a:pt x="268706" y="43853"/>
                </a:lnTo>
                <a:close/>
              </a:path>
              <a:path w="269239" h="191135">
                <a:moveTo>
                  <a:pt x="268706" y="72034"/>
                </a:moveTo>
                <a:lnTo>
                  <a:pt x="233400" y="72034"/>
                </a:lnTo>
                <a:lnTo>
                  <a:pt x="233883" y="73177"/>
                </a:lnTo>
                <a:lnTo>
                  <a:pt x="234429" y="73913"/>
                </a:lnTo>
                <a:lnTo>
                  <a:pt x="234562" y="75857"/>
                </a:lnTo>
                <a:lnTo>
                  <a:pt x="235176" y="86089"/>
                </a:lnTo>
                <a:lnTo>
                  <a:pt x="233545" y="91936"/>
                </a:lnTo>
                <a:lnTo>
                  <a:pt x="227929" y="94091"/>
                </a:lnTo>
                <a:lnTo>
                  <a:pt x="216662" y="94399"/>
                </a:lnTo>
                <a:lnTo>
                  <a:pt x="268706" y="94399"/>
                </a:lnTo>
                <a:lnTo>
                  <a:pt x="268706" y="72034"/>
                </a:lnTo>
                <a:close/>
              </a:path>
              <a:path w="269239" h="191135">
                <a:moveTo>
                  <a:pt x="72689" y="66446"/>
                </a:moveTo>
                <a:lnTo>
                  <a:pt x="43040" y="66446"/>
                </a:lnTo>
                <a:lnTo>
                  <a:pt x="58978" y="80632"/>
                </a:lnTo>
                <a:lnTo>
                  <a:pt x="72689" y="66446"/>
                </a:lnTo>
                <a:close/>
              </a:path>
              <a:path w="269239" h="191135">
                <a:moveTo>
                  <a:pt x="268706" y="13525"/>
                </a:moveTo>
                <a:lnTo>
                  <a:pt x="220040" y="13525"/>
                </a:lnTo>
                <a:lnTo>
                  <a:pt x="229505" y="13799"/>
                </a:lnTo>
                <a:lnTo>
                  <a:pt x="234138" y="15721"/>
                </a:lnTo>
                <a:lnTo>
                  <a:pt x="235268" y="20935"/>
                </a:lnTo>
                <a:lnTo>
                  <a:pt x="234226" y="31089"/>
                </a:lnTo>
                <a:lnTo>
                  <a:pt x="268706" y="31089"/>
                </a:lnTo>
                <a:lnTo>
                  <a:pt x="268706" y="13525"/>
                </a:lnTo>
                <a:close/>
              </a:path>
            </a:pathLst>
          </a:custGeom>
          <a:solidFill>
            <a:srgbClr val="FFFFFF"/>
          </a:solidFill>
          <a:ln>
            <a:solidFill>
              <a:schemeClr val="bg1"/>
            </a:solidFill>
          </a:ln>
        </p:spPr>
        <p:txBody>
          <a:bodyPr wrap="square" lIns="0" tIns="0" rIns="0" bIns="0" rtlCol="0"/>
          <a:lstStyle/>
          <a:p>
            <a:endParaRPr sz="4000"/>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0709" y="3796561"/>
            <a:ext cx="356814" cy="303824"/>
          </a:xfrm>
          <a:prstGeom prst="rect">
            <a:avLst/>
          </a:prstGeom>
        </p:spPr>
      </p:pic>
      <p:pic>
        <p:nvPicPr>
          <p:cNvPr id="57" name="Content Placeholder 41"/>
          <p:cNvPicPr>
            <a:picLocks noGrp="1" noChangeAspect="1"/>
          </p:cNvPicPr>
          <p:nvPr>
            <p:ph sz="quarter" idx="4294967295"/>
          </p:nvPr>
        </p:nvPicPr>
        <p:blipFill>
          <a:blip r:embed="rId10" cstate="print">
            <a:extLst>
              <a:ext uri="{28A0092B-C50C-407E-A947-70E740481C1C}">
                <a14:useLocalDpi xmlns:a14="http://schemas.microsoft.com/office/drawing/2010/main" val="0"/>
              </a:ext>
            </a:extLst>
          </a:blip>
          <a:stretch>
            <a:fillRect/>
          </a:stretch>
        </p:blipFill>
        <p:spPr>
          <a:xfrm>
            <a:off x="5029201" y="3996607"/>
            <a:ext cx="284016" cy="326564"/>
          </a:xfrm>
          <a:prstGeom prst="rect">
            <a:avLst/>
          </a:prstGeom>
        </p:spPr>
      </p:pic>
      <p:pic>
        <p:nvPicPr>
          <p:cNvPr id="58" name="Picture 57"/>
          <p:cNvPicPr>
            <a:picLocks noChangeAspect="1"/>
          </p:cNvPicPr>
          <p:nvPr/>
        </p:nvPicPr>
        <p:blipFill rotWithShape="1">
          <a:blip r:embed="rId11" cstate="print">
            <a:duotone>
              <a:schemeClr val="accent3">
                <a:shade val="45000"/>
                <a:satMod val="135000"/>
              </a:schemeClr>
              <a:prstClr val="white"/>
            </a:duotone>
            <a:extLst>
              <a:ext uri="{28A0092B-C50C-407E-A947-70E740481C1C}">
                <a14:useLocalDpi xmlns:a14="http://schemas.microsoft.com/office/drawing/2010/main" val="0"/>
              </a:ext>
            </a:extLst>
          </a:blip>
          <a:srcRect l="6147" t="10657" r="5200" b="10208"/>
          <a:stretch/>
        </p:blipFill>
        <p:spPr>
          <a:xfrm>
            <a:off x="6671711" y="3858493"/>
            <a:ext cx="470702" cy="443426"/>
          </a:xfrm>
          <a:prstGeom prst="rect">
            <a:avLst/>
          </a:prstGeom>
        </p:spPr>
      </p:pic>
      <p:pic>
        <p:nvPicPr>
          <p:cNvPr id="59" name="Picture 58"/>
          <p:cNvPicPr>
            <a:picLocks noChangeAspect="1"/>
          </p:cNvPicPr>
          <p:nvPr/>
        </p:nvPicPr>
        <p:blipFill rotWithShape="1">
          <a:blip r:embed="rId12" cstate="print">
            <a:duotone>
              <a:schemeClr val="accent3">
                <a:shade val="45000"/>
                <a:satMod val="135000"/>
              </a:schemeClr>
              <a:prstClr val="white"/>
            </a:duotone>
            <a:extLst>
              <a:ext uri="{28A0092B-C50C-407E-A947-70E740481C1C}">
                <a14:useLocalDpi xmlns:a14="http://schemas.microsoft.com/office/drawing/2010/main" val="0"/>
              </a:ext>
            </a:extLst>
          </a:blip>
          <a:srcRect l="11242" t="30072" r="4859" b="5703"/>
          <a:stretch/>
        </p:blipFill>
        <p:spPr>
          <a:xfrm>
            <a:off x="8535767" y="3996607"/>
            <a:ext cx="424218" cy="328628"/>
          </a:xfrm>
          <a:prstGeom prst="rect">
            <a:avLst/>
          </a:prstGeom>
        </p:spPr>
      </p:pic>
    </p:spTree>
    <p:extLst>
      <p:ext uri="{BB962C8B-B14F-4D97-AF65-F5344CB8AC3E}">
        <p14:creationId xmlns:p14="http://schemas.microsoft.com/office/powerpoint/2010/main" val="99520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8309"/>
            <a:ext cx="9144000" cy="3543911"/>
          </a:xfrm>
          <a:prstGeom prst="rect">
            <a:avLst/>
          </a:prstGeom>
        </p:spPr>
      </p:pic>
      <p:sp>
        <p:nvSpPr>
          <p:cNvPr id="2" name="Title 1"/>
          <p:cNvSpPr>
            <a:spLocks noGrp="1"/>
          </p:cNvSpPr>
          <p:nvPr>
            <p:ph type="title"/>
          </p:nvPr>
        </p:nvSpPr>
        <p:spPr/>
        <p:txBody>
          <a:bodyPr anchor="ctr"/>
          <a:lstStyle/>
          <a:p>
            <a:r>
              <a:rPr lang="en-US" dirty="0">
                <a:solidFill>
                  <a:srgbClr val="0070C0"/>
                </a:solidFill>
              </a:rPr>
              <a:t>Microservices: Clients facing challenges</a:t>
            </a:r>
          </a:p>
        </p:txBody>
      </p:sp>
      <p:graphicFrame>
        <p:nvGraphicFramePr>
          <p:cNvPr id="7" name="Content Placeholder 7"/>
          <p:cNvGraphicFramePr>
            <a:graphicFrameLocks noGrp="1"/>
          </p:cNvGraphicFramePr>
          <p:nvPr>
            <p:ph sz="quarter" idx="4294967295"/>
            <p:extLst>
              <p:ext uri="{D42A27DB-BD31-4B8C-83A1-F6EECF244321}">
                <p14:modId xmlns:p14="http://schemas.microsoft.com/office/powerpoint/2010/main" val="2899185441"/>
              </p:ext>
            </p:extLst>
          </p:nvPr>
        </p:nvGraphicFramePr>
        <p:xfrm>
          <a:off x="6909" y="1094509"/>
          <a:ext cx="4551217" cy="3398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1981" y="1018309"/>
            <a:ext cx="4572019" cy="3474797"/>
          </a:xfrm>
          <a:prstGeom prst="rect">
            <a:avLst/>
          </a:prstGeom>
          <a:solidFill>
            <a:srgbClr val="242424">
              <a:alpha val="40000"/>
            </a:srgbClr>
          </a:solidFill>
        </p:spPr>
        <p:txBody>
          <a:bodyPr wrap="square" rtlCol="0">
            <a:spAutoFit/>
          </a:bodyPr>
          <a:lstStyle/>
          <a:p>
            <a:pPr>
              <a:spcBef>
                <a:spcPts val="1200"/>
              </a:spcBef>
            </a:pPr>
            <a:r>
              <a:rPr lang="en-US" sz="1570" b="1" dirty="0">
                <a:solidFill>
                  <a:schemeClr val="bg1"/>
                </a:solidFill>
              </a:rPr>
              <a:t>Inertia due to</a:t>
            </a:r>
          </a:p>
          <a:p>
            <a:pPr marL="117475" indent="-117475">
              <a:buFont typeface="Arial" panose="020B0604020202020204" pitchFamily="34" charset="0"/>
              <a:buChar char="•"/>
            </a:pPr>
            <a:r>
              <a:rPr lang="en-US" sz="1570" dirty="0">
                <a:solidFill>
                  <a:schemeClr val="bg1"/>
                </a:solidFill>
              </a:rPr>
              <a:t>Fear of getting stuck with the wrong technology</a:t>
            </a:r>
          </a:p>
          <a:p>
            <a:pPr marL="117475" indent="-117475">
              <a:buFont typeface="Arial" panose="020B0604020202020204" pitchFamily="34" charset="0"/>
              <a:buChar char="•"/>
            </a:pPr>
            <a:r>
              <a:rPr lang="en-US" sz="1570" dirty="0">
                <a:solidFill>
                  <a:schemeClr val="bg1"/>
                </a:solidFill>
              </a:rPr>
              <a:t>Microservices architecture is much more complex than legacy systems</a:t>
            </a:r>
          </a:p>
          <a:p>
            <a:pPr marL="117475" indent="-117475">
              <a:buFont typeface="Arial" panose="020B0604020202020204" pitchFamily="34" charset="0"/>
              <a:buChar char="•"/>
            </a:pPr>
            <a:r>
              <a:rPr lang="en-US" sz="1570" dirty="0">
                <a:solidFill>
                  <a:schemeClr val="bg1"/>
                </a:solidFill>
              </a:rPr>
              <a:t>How to handle deployment patterns and deal with dependencies</a:t>
            </a:r>
          </a:p>
          <a:p>
            <a:pPr marL="117475" indent="-117475">
              <a:buFont typeface="Arial" panose="020B0604020202020204" pitchFamily="34" charset="0"/>
              <a:buChar char="•"/>
            </a:pPr>
            <a:r>
              <a:rPr lang="en-US" sz="1570" dirty="0">
                <a:solidFill>
                  <a:schemeClr val="bg1"/>
                </a:solidFill>
              </a:rPr>
              <a:t>Service configuration, maintenance, and operations becomes challenging due to volume</a:t>
            </a:r>
          </a:p>
          <a:p>
            <a:pPr marL="117475" indent="-117475">
              <a:buFont typeface="Arial" panose="020B0604020202020204" pitchFamily="34" charset="0"/>
              <a:buChar char="•"/>
            </a:pPr>
            <a:r>
              <a:rPr lang="en-US" sz="1570" dirty="0">
                <a:solidFill>
                  <a:schemeClr val="bg1"/>
                </a:solidFill>
              </a:rPr>
              <a:t>Logging across multiple platforms</a:t>
            </a:r>
          </a:p>
          <a:p>
            <a:pPr marL="117475" indent="-117475">
              <a:buFont typeface="Arial" panose="020B0604020202020204" pitchFamily="34" charset="0"/>
              <a:buChar char="•"/>
            </a:pPr>
            <a:r>
              <a:rPr lang="en-US" sz="1570" dirty="0">
                <a:solidFill>
                  <a:schemeClr val="bg1"/>
                </a:solidFill>
              </a:rPr>
              <a:t>More granularity – more moving parts - increased complexity, more points of failure, and more opportunities for hackers, crackers and criminals</a:t>
            </a:r>
          </a:p>
        </p:txBody>
      </p:sp>
    </p:spTree>
    <p:extLst>
      <p:ext uri="{BB962C8B-B14F-4D97-AF65-F5344CB8AC3E}">
        <p14:creationId xmlns:p14="http://schemas.microsoft.com/office/powerpoint/2010/main" val="2302307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6255"/>
            <a:ext cx="9144000" cy="3429000"/>
          </a:xfrm>
          <a:prstGeom prst="rect">
            <a:avLst/>
          </a:prstGeom>
        </p:spPr>
      </p:pic>
      <p:sp>
        <p:nvSpPr>
          <p:cNvPr id="2" name="Title 1"/>
          <p:cNvSpPr>
            <a:spLocks noGrp="1"/>
          </p:cNvSpPr>
          <p:nvPr>
            <p:ph type="title"/>
          </p:nvPr>
        </p:nvSpPr>
        <p:spPr/>
        <p:txBody>
          <a:bodyPr anchor="ctr">
            <a:normAutofit/>
          </a:bodyPr>
          <a:lstStyle/>
          <a:p>
            <a:r>
              <a:rPr lang="en-US" dirty="0">
                <a:solidFill>
                  <a:srgbClr val="0070C0"/>
                </a:solidFill>
              </a:rPr>
              <a:t>UST Global Microservices Practice</a:t>
            </a:r>
          </a:p>
        </p:txBody>
      </p:sp>
      <p:sp>
        <p:nvSpPr>
          <p:cNvPr id="11" name="Rectangle 10"/>
          <p:cNvSpPr/>
          <p:nvPr/>
        </p:nvSpPr>
        <p:spPr bwMode="gray">
          <a:xfrm>
            <a:off x="147483" y="1600789"/>
            <a:ext cx="2743200" cy="2656426"/>
          </a:xfrm>
          <a:prstGeom prst="rect">
            <a:avLst/>
          </a:prstGeom>
          <a:solidFill>
            <a:srgbClr val="1C2E3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60" tIns="100848" rIns="126060" bIns="100848" numCol="1" spcCol="0" rtlCol="0" fromWordArt="0" anchor="t" anchorCtr="0" forceAA="0" compatLnSpc="1">
            <a:prstTxWarp prst="textNoShape">
              <a:avLst/>
            </a:prstTxWarp>
            <a:noAutofit/>
          </a:bodyPr>
          <a:lstStyle/>
          <a:p>
            <a:r>
              <a:rPr lang="en-US" sz="1600" b="1" dirty="0">
                <a:solidFill>
                  <a:srgbClr val="00B0F0"/>
                </a:solidFill>
              </a:rPr>
              <a:t>Strategy &amp; Architecture</a:t>
            </a:r>
          </a:p>
          <a:p>
            <a:r>
              <a:rPr lang="en-US" sz="1500" b="1" dirty="0">
                <a:solidFill>
                  <a:prstClr val="white"/>
                </a:solidFill>
                <a:latin typeface="Calibri Light" panose="020F0302020204030204"/>
              </a:rPr>
              <a:t>Guidance and strategy to build a foundation for success.</a:t>
            </a:r>
          </a:p>
          <a:p>
            <a:endParaRPr lang="en-US" sz="1200" b="1" dirty="0">
              <a:solidFill>
                <a:prstClr val="white"/>
              </a:solidFill>
              <a:latin typeface="Calibri Light" panose="020F0302020204030204"/>
            </a:endParaRPr>
          </a:p>
        </p:txBody>
      </p:sp>
      <p:sp>
        <p:nvSpPr>
          <p:cNvPr id="12" name="Rectangle 11"/>
          <p:cNvSpPr/>
          <p:nvPr/>
        </p:nvSpPr>
        <p:spPr bwMode="gray">
          <a:xfrm>
            <a:off x="3150586" y="1600789"/>
            <a:ext cx="2743200" cy="2673537"/>
          </a:xfrm>
          <a:prstGeom prst="rect">
            <a:avLst/>
          </a:prstGeom>
          <a:solidFill>
            <a:srgbClr val="1C2E3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60" tIns="100848" rIns="126060" bIns="100848" numCol="1" spcCol="0" rtlCol="0" fromWordArt="0" anchor="t" anchorCtr="0" forceAA="0" compatLnSpc="1">
            <a:prstTxWarp prst="textNoShape">
              <a:avLst/>
            </a:prstTxWarp>
            <a:noAutofit/>
          </a:bodyPr>
          <a:lstStyle/>
          <a:p>
            <a:r>
              <a:rPr lang="en-US" sz="1600" b="1" dirty="0">
                <a:solidFill>
                  <a:srgbClr val="00B0F0"/>
                </a:solidFill>
              </a:rPr>
              <a:t>Microservices JumpStart</a:t>
            </a:r>
          </a:p>
          <a:p>
            <a:r>
              <a:rPr lang="en-US" sz="1500" b="1" dirty="0">
                <a:solidFill>
                  <a:prstClr val="white"/>
                </a:solidFill>
                <a:latin typeface="Calibri Light" panose="020F0302020204030204"/>
              </a:rPr>
              <a:t>Proven process, frameworks, and tools to get moving quickly.</a:t>
            </a:r>
            <a:endParaRPr lang="en-US" sz="1500" b="1" dirty="0">
              <a:solidFill>
                <a:srgbClr val="00B0F0"/>
              </a:solidFill>
              <a:latin typeface="Calibri Light" panose="020F0302020204030204"/>
            </a:endParaRPr>
          </a:p>
          <a:p>
            <a:endParaRPr lang="en-US" sz="1688" b="1" dirty="0">
              <a:solidFill>
                <a:srgbClr val="00B0F0"/>
              </a:solidFill>
            </a:endParaRPr>
          </a:p>
        </p:txBody>
      </p:sp>
      <p:sp>
        <p:nvSpPr>
          <p:cNvPr id="13" name="Rectangle 12"/>
          <p:cNvSpPr/>
          <p:nvPr/>
        </p:nvSpPr>
        <p:spPr bwMode="gray">
          <a:xfrm>
            <a:off x="6223819" y="1600789"/>
            <a:ext cx="2743200" cy="2673538"/>
          </a:xfrm>
          <a:prstGeom prst="rect">
            <a:avLst/>
          </a:prstGeom>
          <a:solidFill>
            <a:srgbClr val="1C2E3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60" tIns="100848" rIns="126060" bIns="100848" numCol="1" spcCol="0" rtlCol="0" fromWordArt="0" anchor="t" anchorCtr="0" forceAA="0" compatLnSpc="1">
            <a:prstTxWarp prst="textNoShape">
              <a:avLst/>
            </a:prstTxWarp>
            <a:noAutofit/>
          </a:bodyPr>
          <a:lstStyle/>
          <a:p>
            <a:r>
              <a:rPr lang="en-US" sz="1600" b="1" dirty="0">
                <a:solidFill>
                  <a:srgbClr val="00B0F0"/>
                </a:solidFill>
              </a:rPr>
              <a:t>Design &amp; Engineering</a:t>
            </a:r>
          </a:p>
          <a:p>
            <a:r>
              <a:rPr lang="en-US" sz="1500" b="1" dirty="0">
                <a:solidFill>
                  <a:prstClr val="white"/>
                </a:solidFill>
                <a:latin typeface="Calibri Light" panose="020F0302020204030204"/>
              </a:rPr>
              <a:t>Next-generation microservices built for scale.</a:t>
            </a:r>
            <a:endParaRPr lang="en-US" sz="1500" b="1" dirty="0">
              <a:solidFill>
                <a:srgbClr val="00B0F0"/>
              </a:solidFill>
              <a:latin typeface="Calibri Light" panose="020F0302020204030204"/>
            </a:endParaRPr>
          </a:p>
          <a:p>
            <a:endParaRPr lang="en-US" sz="1200" b="1" dirty="0">
              <a:solidFill>
                <a:prstClr val="white"/>
              </a:solidFill>
              <a:latin typeface="Calibri Light" panose="020F0302020204030204"/>
            </a:endParaRPr>
          </a:p>
          <a:p>
            <a:endParaRPr lang="en-US" sz="1688" b="1" dirty="0">
              <a:solidFill>
                <a:srgbClr val="00B0F0"/>
              </a:solidFill>
            </a:endParaRPr>
          </a:p>
        </p:txBody>
      </p:sp>
      <p:sp>
        <p:nvSpPr>
          <p:cNvPr id="14" name="Rectangle 13"/>
          <p:cNvSpPr/>
          <p:nvPr/>
        </p:nvSpPr>
        <p:spPr>
          <a:xfrm>
            <a:off x="270969" y="2404910"/>
            <a:ext cx="2112509" cy="1708160"/>
          </a:xfrm>
          <a:prstGeom prst="rect">
            <a:avLst/>
          </a:prstGeom>
        </p:spPr>
        <p:txBody>
          <a:bodyPr wrap="square">
            <a:spAutoFit/>
          </a:bodyPr>
          <a:lstStyle/>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Service Portfolio Design</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Deployment Strategy</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Automation Strategy</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Testing Strategy</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Security Strategy</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Operations Strategy</a:t>
            </a:r>
          </a:p>
        </p:txBody>
      </p:sp>
      <p:sp>
        <p:nvSpPr>
          <p:cNvPr id="15" name="Rectangle 14"/>
          <p:cNvSpPr/>
          <p:nvPr/>
        </p:nvSpPr>
        <p:spPr>
          <a:xfrm>
            <a:off x="6370315" y="2433148"/>
            <a:ext cx="2112509" cy="1246495"/>
          </a:xfrm>
          <a:prstGeom prst="rect">
            <a:avLst/>
          </a:prstGeom>
        </p:spPr>
        <p:txBody>
          <a:bodyPr wrap="square">
            <a:spAutoFit/>
          </a:bodyPr>
          <a:lstStyle/>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Design &amp; Development</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Testing &amp; Quality Management</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End-to-end Automation</a:t>
            </a:r>
          </a:p>
        </p:txBody>
      </p:sp>
      <p:sp>
        <p:nvSpPr>
          <p:cNvPr id="16" name="Rectangle 15"/>
          <p:cNvSpPr/>
          <p:nvPr/>
        </p:nvSpPr>
        <p:spPr>
          <a:xfrm>
            <a:off x="3301823" y="2404910"/>
            <a:ext cx="2568028" cy="1869743"/>
          </a:xfrm>
          <a:prstGeom prst="rect">
            <a:avLst/>
          </a:prstGeom>
        </p:spPr>
        <p:txBody>
          <a:bodyPr wrap="square">
            <a:spAutoFit/>
          </a:bodyPr>
          <a:lstStyle/>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Proven Patterns &amp; Practices</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Tools &amp; Frameworks</a:t>
            </a:r>
          </a:p>
          <a:p>
            <a:pPr marL="137165" indent="-137165">
              <a:buFont typeface="Wingdings" panose="05000000000000000000" pitchFamily="2" charset="2"/>
              <a:buChar char=""/>
              <a:tabLst>
                <a:tab pos="171456" algn="l"/>
                <a:tab pos="342910" algn="l"/>
              </a:tabLst>
            </a:pPr>
            <a:r>
              <a:rPr lang="en-US" sz="1500" dirty="0">
                <a:solidFill>
                  <a:prstClr val="white"/>
                </a:solidFill>
                <a:latin typeface="Calibri Light" panose="020F0302020204030204"/>
              </a:rPr>
              <a:t>Reference Implementations &amp; Templates</a:t>
            </a:r>
          </a:p>
          <a:p>
            <a:pPr marL="137165" indent="-137165" fontAlgn="base">
              <a:spcAft>
                <a:spcPct val="0"/>
              </a:spcAft>
              <a:buFont typeface="Wingdings" panose="05000000000000000000" pitchFamily="2" charset="2"/>
              <a:buChar char=""/>
              <a:tabLst>
                <a:tab pos="171456" algn="l"/>
                <a:tab pos="342910" algn="l"/>
              </a:tabLst>
              <a:defRPr/>
            </a:pPr>
            <a:r>
              <a:rPr lang="en-US" sz="1500" dirty="0">
                <a:solidFill>
                  <a:prstClr val="white"/>
                </a:solidFill>
                <a:latin typeface="Calibri Light" panose="020F0302020204030204"/>
              </a:rPr>
              <a:t>Continuous Quality automation</a:t>
            </a:r>
          </a:p>
          <a:p>
            <a:pPr marL="137165" indent="-137165" fontAlgn="base">
              <a:spcAft>
                <a:spcPct val="0"/>
              </a:spcAft>
              <a:buFont typeface="Wingdings" panose="05000000000000000000" pitchFamily="2" charset="2"/>
              <a:buChar char=""/>
              <a:tabLst>
                <a:tab pos="171456" algn="l"/>
                <a:tab pos="342910" algn="l"/>
              </a:tabLst>
              <a:defRPr/>
            </a:pPr>
            <a:r>
              <a:rPr lang="en-US" sz="1500" dirty="0">
                <a:solidFill>
                  <a:prstClr val="white"/>
                </a:solidFill>
                <a:latin typeface="Calibri Light" panose="020F0302020204030204"/>
              </a:rPr>
              <a:t>Deployment automation</a:t>
            </a:r>
          </a:p>
          <a:p>
            <a:pPr marL="129783" indent="-129783">
              <a:buFont typeface="Arial" panose="020B0604020202020204" pitchFamily="34" charset="0"/>
              <a:buChar char="•"/>
            </a:pPr>
            <a:endParaRPr lang="en-US" sz="1050" dirty="0">
              <a:solidFill>
                <a:prstClr val="white"/>
              </a:solidFill>
            </a:endParaRPr>
          </a:p>
        </p:txBody>
      </p:sp>
      <p:sp>
        <p:nvSpPr>
          <p:cNvPr id="17" name="Rectangle 16"/>
          <p:cNvSpPr/>
          <p:nvPr/>
        </p:nvSpPr>
        <p:spPr bwMode="gray">
          <a:xfrm>
            <a:off x="147484" y="1244952"/>
            <a:ext cx="8819535" cy="273756"/>
          </a:xfrm>
          <a:prstGeom prst="rect">
            <a:avLst/>
          </a:prstGeom>
          <a:solidFill>
            <a:srgbClr val="1C2E3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60" tIns="100848" rIns="126060" bIns="100848" numCol="1" spcCol="0" rtlCol="0" fromWordArt="0" anchor="ctr" anchorCtr="0" forceAA="0" compatLnSpc="1">
            <a:prstTxWarp prst="textNoShape">
              <a:avLst/>
            </a:prstTxWarp>
            <a:noAutofit/>
          </a:bodyPr>
          <a:lstStyle/>
          <a:p>
            <a:r>
              <a:rPr lang="en-US" sz="1500" b="1" dirty="0">
                <a:solidFill>
                  <a:srgbClr val="00B0F0"/>
                </a:solidFill>
              </a:rPr>
              <a:t>Services</a:t>
            </a:r>
          </a:p>
        </p:txBody>
      </p:sp>
    </p:spTree>
    <p:extLst>
      <p:ext uri="{BB962C8B-B14F-4D97-AF65-F5344CB8AC3E}">
        <p14:creationId xmlns:p14="http://schemas.microsoft.com/office/powerpoint/2010/main" val="1707717533"/>
      </p:ext>
    </p:extLst>
  </p:cSld>
  <p:clrMapOvr>
    <a:masterClrMapping/>
  </p:clrMapOvr>
</p:sld>
</file>

<file path=ppt/theme/theme1.xml><?xml version="1.0" encoding="utf-8"?>
<a:theme xmlns:a="http://schemas.openxmlformats.org/drawingml/2006/main" name="UST_Master">
  <a:themeElements>
    <a:clrScheme name="UST Global_Standard Deck Colors">
      <a:dk1>
        <a:srgbClr val="242424"/>
      </a:dk1>
      <a:lt1>
        <a:sysClr val="window" lastClr="FFFFFF"/>
      </a:lt1>
      <a:dk2>
        <a:srgbClr val="5A3C3D"/>
      </a:dk2>
      <a:lt2>
        <a:srgbClr val="CFDE00"/>
      </a:lt2>
      <a:accent1>
        <a:srgbClr val="004869"/>
      </a:accent1>
      <a:accent2>
        <a:srgbClr val="00ADEE"/>
      </a:accent2>
      <a:accent3>
        <a:srgbClr val="007CBA"/>
      </a:accent3>
      <a:accent4>
        <a:srgbClr val="00C4B3"/>
      </a:accent4>
      <a:accent5>
        <a:srgbClr val="007481"/>
      </a:accent5>
      <a:accent6>
        <a:srgbClr val="E63C2F"/>
      </a:accent6>
      <a:hlink>
        <a:srgbClr val="5DD3FF"/>
      </a:hlink>
      <a:folHlink>
        <a:srgbClr val="2684B9"/>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ST innovation PPT template v3" id="{AA04E825-E850-694C-8CCA-8B6542C5F1D8}" vid="{650E7674-6897-0D44-8771-066575E66B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91BDCD795B58449043236A0B62C903" ma:contentTypeVersion="2" ma:contentTypeDescription="Create a new document." ma:contentTypeScope="" ma:versionID="3f301be912fa4adb69952decffd6d70e">
  <xsd:schema xmlns:xsd="http://www.w3.org/2001/XMLSchema" xmlns:xs="http://www.w3.org/2001/XMLSchema" xmlns:p="http://schemas.microsoft.com/office/2006/metadata/properties" xmlns:ns2="b4a95c5c-da06-4b71-b63e-e0f8ee4f6e65" targetNamespace="http://schemas.microsoft.com/office/2006/metadata/properties" ma:root="true" ma:fieldsID="eb3a1b125d51ba236fa48091ec380bd3" ns2:_="">
    <xsd:import namespace="b4a95c5c-da06-4b71-b63e-e0f8ee4f6e6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a95c5c-da06-4b71-b63e-e0f8ee4f6e6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2EF6BA0-4CFC-4778-AEC5-47C144C85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a95c5c-da06-4b71-b63e-e0f8ee4f6e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08A9DC-4AB3-4D8D-AD7E-B11AB2CD3E00}">
  <ds:schemaRefs>
    <ds:schemaRef ds:uri="http://schemas.microsoft.com/sharepoint/v3/contenttype/forms"/>
  </ds:schemaRefs>
</ds:datastoreItem>
</file>

<file path=customXml/itemProps3.xml><?xml version="1.0" encoding="utf-8"?>
<ds:datastoreItem xmlns:ds="http://schemas.openxmlformats.org/officeDocument/2006/customXml" ds:itemID="{6F110D9C-FEFD-4CCB-AF98-8766BF6B8CF3}">
  <ds:schemaRefs>
    <ds:schemaRef ds:uri="http://schemas.microsoft.com/office/2006/documentManagement/types"/>
    <ds:schemaRef ds:uri="http://schemas.microsoft.com/office/infopath/2007/PartnerControls"/>
    <ds:schemaRef ds:uri="b4a95c5c-da06-4b71-b63e-e0f8ee4f6e65"/>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UST innovation PPT template v3</Template>
  <TotalTime>836</TotalTime>
  <Words>2212</Words>
  <Application>Microsoft Office PowerPoint</Application>
  <PresentationFormat>On-screen Show (16:9)</PresentationFormat>
  <Paragraphs>451</Paragraphs>
  <Slides>39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Arial Narrow</vt:lpstr>
      <vt:lpstr>Calibri</vt:lpstr>
      <vt:lpstr>Calibri Light</vt:lpstr>
      <vt:lpstr>Century Gothic</vt:lpstr>
      <vt:lpstr>Courier New</vt:lpstr>
      <vt:lpstr>Helvetica</vt:lpstr>
      <vt:lpstr>Symbol</vt:lpstr>
      <vt:lpstr>Tahoma</vt:lpstr>
      <vt:lpstr>Times New Roman</vt:lpstr>
      <vt:lpstr>Trebuchet MS</vt:lpstr>
      <vt:lpstr>Wingdings</vt:lpstr>
      <vt:lpstr>UST_Master</vt:lpstr>
      <vt:lpstr>Microservices Practice</vt:lpstr>
      <vt:lpstr>PowerPoint Presentation</vt:lpstr>
      <vt:lpstr>Microservices</vt:lpstr>
      <vt:lpstr>Microservices: Trends</vt:lpstr>
      <vt:lpstr>Microservices: Early Adopters</vt:lpstr>
      <vt:lpstr>Microservices: Key Use Cases</vt:lpstr>
      <vt:lpstr>Market Driving Forces</vt:lpstr>
      <vt:lpstr>Microservices: Clients facing challenges</vt:lpstr>
      <vt:lpstr>UST Global Microservices Practice</vt:lpstr>
      <vt:lpstr>Current Clients</vt:lpstr>
      <vt:lpstr>UST Global: Capturing Additional Opportunities</vt:lpstr>
      <vt:lpstr>UST Global: Ramp up Strategy</vt:lpstr>
      <vt:lpstr>Microservices: Capability Development Plan</vt:lpstr>
      <vt:lpstr>Implementation Roadmap</vt:lpstr>
      <vt:lpstr>Microservices: Investments Required</vt:lpstr>
      <vt:lpstr>Microservices: Partners &amp; Products</vt:lpstr>
      <vt:lpstr>PowerPoint Presentation</vt:lpstr>
      <vt:lpstr>PowerPoint Presentation</vt:lpstr>
      <vt:lpstr>Microservices: Our Team</vt:lpstr>
      <vt:lpstr>PowerPoint Presentation</vt:lpstr>
      <vt:lpstr>PowerPoint Presentation</vt:lpstr>
      <vt:lpstr>Appendix</vt:lpstr>
      <vt:lpstr>Market Driving Forces: Banking &amp; Financial Services</vt:lpstr>
      <vt:lpstr>Market Driving Forces: Energy &amp; Utilities</vt:lpstr>
      <vt:lpstr>Market Driving Forces: Retail</vt:lpstr>
      <vt:lpstr>Market Driving Forces: Healthcare</vt:lpstr>
      <vt:lpstr>Market Driving Forces: Hi-Tech</vt:lpstr>
      <vt:lpstr>Market Driving Forces: Media &amp; Entertainment</vt:lpstr>
      <vt:lpstr>Market Driving Forces: Telecommunications</vt:lpstr>
      <vt:lpstr>Microservices Team</vt:lpstr>
      <vt:lpstr>sformation Process</vt:lpstr>
      <vt:lpstr>Microservices Transformation Process</vt:lpstr>
      <vt:lpstr>Microservices: Team Structure</vt:lpstr>
      <vt:lpstr>Microservices Ecosystem</vt:lpstr>
      <vt:lpstr>Microservices Transformation Process</vt:lpstr>
      <vt:lpstr>UST Global: Monolith to Microservices Transformation Process</vt:lpstr>
      <vt:lpstr>Microservices: Platform Vision</vt:lpstr>
      <vt:lpstr>Microservices Journey</vt:lpstr>
      <vt:lpstr>Microservices Transformation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WALGREENS MEETING</dc:title>
  <dc:creator>Crystal Lepper (UST, USA)</dc:creator>
  <cp:lastModifiedBy>Dave Cheema</cp:lastModifiedBy>
  <cp:revision>83</cp:revision>
  <dcterms:created xsi:type="dcterms:W3CDTF">2016-07-19T19:50:57Z</dcterms:created>
  <dcterms:modified xsi:type="dcterms:W3CDTF">2016-10-03T23:38:46Z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0x0101005291BDCD795B58449043236A0B62C903</vt:lpwstr>
  </property>
</Properties>
</file>